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/>
    <p:restoredTop sz="91337" autoAdjust="0"/>
  </p:normalViewPr>
  <p:slideViewPr>
    <p:cSldViewPr snapToGrid="0" snapToObjects="1">
      <p:cViewPr varScale="1">
        <p:scale>
          <a:sx n="66" d="100"/>
          <a:sy n="66" d="100"/>
        </p:scale>
        <p:origin x="652" y="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8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инициатив и проектов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6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2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Сценарий запуска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0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группы в ДК </a:t>
            </a:r>
            <a:r>
              <a:rPr lang="ru-RU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Стратсессии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настоящего. ТОП-3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будущего. ТОП-3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ключевых тезиса Образа будущего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ключевых события (вехи) дорожной карты на ближайшие три года (2018, 2019, 2020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гг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4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8354"/>
            <a:ext cx="12192000" cy="13208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«Мотивация врачебного сообщества и 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интеграция опыта наставников в среду искусственного  интеллекта, как оцифровать человеческие знания и 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опыт в области медицины…»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39188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настоящего – Нормы будущего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9985" y="914400"/>
          <a:ext cx="11032673" cy="4955120"/>
        </p:xfrm>
        <a:graphic>
          <a:graphicData uri="http://schemas.openxmlformats.org/drawingml/2006/table">
            <a:tbl>
              <a:tblPr/>
              <a:tblGrid>
                <a:gridCol w="492916"/>
                <a:gridCol w="4066550"/>
                <a:gridCol w="6473207"/>
              </a:tblGrid>
              <a:tr h="15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Отсутствие мотивации денежного характера в наставничестве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 Недостаточная материальная и нематериальная мотивация наставников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Создание системы мотивации:  облегченная система получения врачебных категорий н6аставниками, 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оплата образовательных курсов, 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введение  системы скидок при получении второй специализации (первичная подготовка и вторая ординатура),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дополнительные баллы при поступлении 3 3 3 2=11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Постоянное появление новой информации, которую врачи не успевают осваивать  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Отсутствие должного уровня знаний врачей в </a:t>
                      </a:r>
                      <a:r>
                        <a:rPr lang="en-US" sz="1600" b="1" dirty="0">
                          <a:latin typeface="Calibri"/>
                          <a:ea typeface="SimSun"/>
                          <a:cs typeface="Times New Roman"/>
                        </a:rPr>
                        <a:t>IT</a:t>
                      </a: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-сфере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Отсутствие единого  образовательного подхода в контексте доказательной медицины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Создание национальной базы медицинских знаний, объединяющей знания из разных областей медицины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Создание системы курсов </a:t>
                      </a:r>
                      <a:r>
                        <a:rPr lang="en-US" sz="1600" b="1" dirty="0">
                          <a:latin typeface="Calibri"/>
                          <a:ea typeface="SimSun"/>
                          <a:cs typeface="Times New Roman"/>
                        </a:rPr>
                        <a:t>IT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Контроль образовательного и научного уровня наставников, 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Создание единого научно-практического пространства 2 2 1 3=6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Уменьшение практической составляющей в общеобразовательных стандартах подготовки специалистов 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Система подготовки студентов медицинских учреждений проводящаяся по общеобразовательным стандартам с увеличенной практической составляющей в подготовке специалистов соответствующего профиля 3 3=6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9985" y="5747657"/>
          <a:ext cx="11032673" cy="881743"/>
        </p:xfrm>
        <a:graphic>
          <a:graphicData uri="http://schemas.openxmlformats.org/drawingml/2006/table">
            <a:tbl>
              <a:tblPr/>
              <a:tblGrid>
                <a:gridCol w="517072"/>
                <a:gridCol w="4033157"/>
                <a:gridCol w="6482444"/>
              </a:tblGrid>
              <a:tr h="881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Коррупция в системе здравоохранения в сфере контрольных </a:t>
                      </a:r>
                      <a:r>
                        <a:rPr lang="ru-RU" sz="1600" b="1" dirty="0" smtClean="0">
                          <a:latin typeface="Calibri"/>
                          <a:ea typeface="SimSun"/>
                          <a:cs typeface="Times New Roman"/>
                        </a:rPr>
                        <a:t>закупок(лекарственное </a:t>
                      </a: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обеспечение) и реализации госзаказов 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SimSun"/>
                          <a:cs typeface="Times New Roman"/>
                        </a:rPr>
                        <a:t>Когнитивные системы контроля закупок медицинского обеспечения 2 1 1=4</a:t>
                      </a:r>
                      <a:endParaRPr lang="ru-RU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4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408214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Барьеры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1885" y="408215"/>
          <a:ext cx="11609649" cy="6449785"/>
        </p:xfrm>
        <a:graphic>
          <a:graphicData uri="http://schemas.openxmlformats.org/drawingml/2006/table">
            <a:tbl>
              <a:tblPr/>
              <a:tblGrid>
                <a:gridCol w="4264756"/>
                <a:gridCol w="7344893"/>
              </a:tblGrid>
              <a:tr h="313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1  Создание системы мотивации:  облегченная система получения врачебных категорий н6аставниками,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оплата образовательных курсов,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введение  системы скидок при получении второй специализации (первичная подготовка и вторая ординатура),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дополнительные баллы при поступлении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Государство (законопроекты)-Министерство(бюджет)-Учреждение (реализация-отчет)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приказа об обязательном финансовом стимулировании наставничества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Главные врачи не понимают важности наставничества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Низкий процент выплат ВВП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Недостаточное финансирование образовательных и научных инициатив в учреждениях </a:t>
                      </a:r>
                      <a:r>
                        <a:rPr lang="ru-RU" sz="1200" b="0" dirty="0" err="1">
                          <a:latin typeface="Calibri"/>
                          <a:ea typeface="SimSun"/>
                          <a:cs typeface="Times New Roman"/>
                        </a:rPr>
                        <a:t>подведомстенных</a:t>
                      </a: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 Минздраву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баланса между  общеобразовательной нагрузкой, получением специализированных знаний  и практическими навыками в медицинских ВУЗах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системы профориентации в области выбора будущих специализаций среди студентов медицинских ВУЗов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системы подготовки кадров </a:t>
                      </a:r>
                      <a:r>
                        <a:rPr lang="ru-RU" sz="1200" b="0" dirty="0" err="1">
                          <a:latin typeface="Calibri"/>
                          <a:ea typeface="SimSun"/>
                          <a:cs typeface="Times New Roman"/>
                        </a:rPr>
                        <a:t>тдля</a:t>
                      </a: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 работы в системе медучреждений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статистических исследований, затраты эффективности различных образовательных, научных и клинических инициатив, что может стимулировать развитие коррупционных схем и необоснованное повышение затрат в целом 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  Создание национальной базы медицинских знаний, объединяющей знания из разных областей медицины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Создание системы курсов </a:t>
                      </a:r>
                      <a:r>
                        <a:rPr lang="en-US" sz="1400" b="0" dirty="0">
                          <a:latin typeface="Calibri"/>
                          <a:ea typeface="SimSun"/>
                          <a:cs typeface="Times New Roman"/>
                        </a:rPr>
                        <a:t>IT</a:t>
                      </a:r>
                      <a:endParaRPr lang="ru-RU" sz="1400" b="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Контроль образовательного и научного уровня наставников,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Создание единого научно-практического пространства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эффективных систем, анализирующих медицинские тексты с извлечением смысла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Экспертное  сообщество врачей им студентов, которые будут пополнять и обновлять  базу </a:t>
                      </a:r>
                      <a:r>
                        <a:rPr lang="ru-RU" sz="1200" b="0" dirty="0" err="1">
                          <a:latin typeface="Calibri"/>
                          <a:ea typeface="SimSun"/>
                          <a:cs typeface="Times New Roman"/>
                        </a:rPr>
                        <a:t>мед.знаний</a:t>
                      </a:r>
                      <a:endParaRPr lang="ru-RU" sz="1200" b="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SimSun"/>
                          <a:cs typeface="Times New Roman"/>
                        </a:rPr>
                        <a:t>Отсутствие заинтересованности в повышении квалификации со стороны медицинских работников, руководителей ЛПУ и научно-педагогических кадров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Calibri"/>
                          <a:ea typeface="SimSun"/>
                          <a:cs typeface="Times New Roman"/>
                        </a:rPr>
                        <a:t>3  Система подготовки студентов медицинских учреждений проводящаяся по общеобразовательным стандартам с увеличенной практической составляющей в подготовке специалистов соответствующего профиля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Несовершенство системы подготовки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Отсутствие баланса между  общеобразовательной нагрузкой, получением специализированных знаний  и практическими навыками в медицинских ВУЗах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Отсутствие законодательной базы, в том числе, при работе с </a:t>
                      </a:r>
                      <a:r>
                        <a:rPr lang="ru-RU" sz="1400" b="0" dirty="0" err="1">
                          <a:latin typeface="Calibri"/>
                          <a:ea typeface="SimSun"/>
                          <a:cs typeface="Times New Roman"/>
                        </a:rPr>
                        <a:t>кадаверным</a:t>
                      </a: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 материалом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Calibri"/>
                          <a:ea typeface="SimSun"/>
                          <a:cs typeface="Times New Roman"/>
                        </a:rPr>
                        <a:t>4  Когнитивные системы контроля закупок медицинского обеспечения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libri"/>
                          <a:ea typeface="SimSun"/>
                          <a:cs typeface="Times New Roman"/>
                        </a:rPr>
                        <a:t>Коррупция: чиновники в Минздраве, главврачи   </a:t>
                      </a:r>
                    </a:p>
                  </a:txBody>
                  <a:tcPr marL="15102" marR="15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71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группы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r>
              <a:rPr lang="ru-RU" sz="2800" b="1" dirty="0" smtClean="0"/>
              <a:t>Объединение врачебного сообщества в создании </a:t>
            </a:r>
            <a:r>
              <a:rPr lang="ru-RU" sz="2800" b="1" u="sng" dirty="0" smtClean="0"/>
              <a:t>национальной базы медицинских знаний</a:t>
            </a:r>
            <a:r>
              <a:rPr lang="ru-RU" sz="2800" b="1" dirty="0" smtClean="0"/>
              <a:t>,  на основе которых будет разработан искусственный интеллект, который позволит масштабировать медицинское наставничество, что в итоге уменьшит риски </a:t>
            </a:r>
            <a:r>
              <a:rPr lang="ru-RU" sz="2800" b="1" u="sng" dirty="0" smtClean="0"/>
              <a:t>врачебных ошибок</a:t>
            </a:r>
            <a:r>
              <a:rPr lang="ru-RU" sz="2800" b="1" dirty="0" smtClean="0"/>
              <a:t> и  позволит  Российской Федерации войти в ТОП 10 международных систем здравоохранения. </a:t>
            </a:r>
            <a:endParaRPr lang="ru-RU" sz="2800" dirty="0" smtClean="0"/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5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0"/>
            <a:ext cx="10761044" cy="68835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миссии – Объявленные действия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71004"/>
              </p:ext>
            </p:extLst>
          </p:nvPr>
        </p:nvGraphicFramePr>
        <p:xfrm>
          <a:off x="2302328" y="934829"/>
          <a:ext cx="9073883" cy="5900966"/>
        </p:xfrm>
        <a:graphic>
          <a:graphicData uri="http://schemas.openxmlformats.org/drawingml/2006/table">
            <a:tbl>
              <a:tblPr/>
              <a:tblGrid>
                <a:gridCol w="3599830"/>
                <a:gridCol w="5474053"/>
              </a:tblGrid>
              <a:tr h="208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Миссии личные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Объявленные действия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Подготовка медицинских работников для проведения школ больных сахарным диабетом.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29.06.18.  Предоставлю материалы всероссийского консилиума на общей конференции ЭНЦ.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Привлеку врачей для обсуждения общей миссии нашей группы.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2.07.18. Предоставлю информацию, полученную в рамках всероссийского консилиума главврачу  ГСП№1 г. Ставрополь и председателю АЗВРФ по СК.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Приму активное участие во внедрении  пилотного проекта наставничества в МОНИКИ.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03.07.18. Внесу на обсуждение руководству АЗВРФ варианты финансирования наставничества бизнес индустрии.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Помогу в создании национальной базы медицинских знаний.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09.07.18. Предоставлю базовые технологии для сбора. объединения, накопления и постоянного обновления разнородных медицинских знаний.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Предоставлю технологию машинного извлечения знаний из медицинских текстов.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Модель представления медицинских знаний.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Система  медицинских классификаторов. (Каркас для разрабатываемой национальной базы медицинских знаний)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Доведу до сведения руководства материалы консилиума врачей.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03.07.18. Напишу учебное пособия для студентов стоматологического факультета СтГМУ, которое войдет в национальную базу медицинских знаний.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Приму участие в создании системы улучшения медицинской помощи неврологическим пациентам.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10.07.18. Представлю проект всероссийского общества молодых неврологов и ученых в области нейронаук.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Представлю проект экспертной платформы экспертов-наставников.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Представлю проект увеличения количества клинических и фундаментальных исследований в области неврологии на территории Российской Федерации.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Распространю информацию с консилиума среди студентов медицинских ВУЗов и </a:t>
                      </a:r>
                      <a:r>
                        <a:rPr lang="ru-RU" sz="1200" b="1" dirty="0" err="1">
                          <a:latin typeface="Calibri"/>
                          <a:ea typeface="Times New Roman"/>
                          <a:cs typeface="Times New Roman"/>
                        </a:rPr>
                        <a:t>СУЗов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30.06.18. Распространю информацию среди </a:t>
                      </a:r>
                      <a:r>
                        <a:rPr lang="ru-RU" sz="1200" b="1" dirty="0" err="1">
                          <a:latin typeface="Calibri"/>
                          <a:ea typeface="Times New Roman"/>
                          <a:cs typeface="Times New Roman"/>
                        </a:rPr>
                        <a:t>тимлидеров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 всероссийской общественной организации «Волонтеры-медики».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71" marR="32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93428"/>
              </p:ext>
            </p:extLst>
          </p:nvPr>
        </p:nvGraphicFramePr>
        <p:xfrm>
          <a:off x="276678" y="934829"/>
          <a:ext cx="2025650" cy="5900965"/>
        </p:xfrm>
        <a:graphic>
          <a:graphicData uri="http://schemas.openxmlformats.org/drawingml/2006/table">
            <a:tbl>
              <a:tblPr/>
              <a:tblGrid>
                <a:gridCol w="2025650"/>
              </a:tblGrid>
              <a:tr h="181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Оськина Татьяна Степановна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Calibri"/>
                          <a:ea typeface="Times New Roman"/>
                          <a:cs typeface="Times New Roman"/>
                        </a:rPr>
                        <a:t>Христофорандо</a:t>
                      </a: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 Виктория Юрьевна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Шачнев Константин Николаевич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Бледжянц Геворг Арменакович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Бражникова Анна Николаевна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Макашова Елизавета Сергеевна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Бабаев Магомед </a:t>
                      </a:r>
                      <a:r>
                        <a:rPr lang="ru-RU" sz="1100" b="1" dirty="0" err="1">
                          <a:latin typeface="Calibri"/>
                          <a:ea typeface="Times New Roman"/>
                          <a:cs typeface="Times New Roman"/>
                        </a:rPr>
                        <a:t>Ниязович</a:t>
                      </a: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9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равила группы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lvl="0"/>
            <a:r>
              <a:rPr lang="ru-RU" sz="2400" b="1" dirty="0" smtClean="0"/>
              <a:t>Коллективное обсуждение.</a:t>
            </a:r>
            <a:endParaRPr lang="ru-RU" sz="2400" dirty="0" smtClean="0"/>
          </a:p>
          <a:p>
            <a:pPr lvl="0"/>
            <a:r>
              <a:rPr lang="ru-RU" sz="2400" b="1" dirty="0" smtClean="0"/>
              <a:t>НЕ перебивать коллег. Уважительно слушать и  считаться с их мнением..</a:t>
            </a:r>
            <a:endParaRPr lang="ru-RU" sz="2400" dirty="0" smtClean="0"/>
          </a:p>
          <a:p>
            <a:pPr lvl="0"/>
            <a:r>
              <a:rPr lang="ru-RU" sz="2400" b="1" dirty="0" smtClean="0"/>
              <a:t>Использовать ресурсы каждого члена команды для достижения общих целей.</a:t>
            </a:r>
            <a:endParaRPr lang="ru-RU" sz="2400" dirty="0" smtClean="0"/>
          </a:p>
          <a:p>
            <a:pPr lvl="0"/>
            <a:r>
              <a:rPr lang="ru-RU" sz="2400" b="1" dirty="0" smtClean="0"/>
              <a:t>Придерживаться принципов доказательной медицины.</a:t>
            </a:r>
            <a:endParaRPr lang="ru-RU" sz="2400" dirty="0" smtClean="0"/>
          </a:p>
          <a:p>
            <a:pPr lvl="0"/>
            <a:r>
              <a:rPr lang="ru-RU" sz="2400" b="1" dirty="0" smtClean="0"/>
              <a:t>После каждого дня сессии мы собираемся нашей группой, обсуждаем цели и задачи. («Без галстуков.»)</a:t>
            </a:r>
            <a:endParaRPr lang="ru-RU" sz="2400" dirty="0" smtClean="0"/>
          </a:p>
          <a:p>
            <a:pPr marL="0" indent="0">
              <a:buNone/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52" y="99461"/>
            <a:ext cx="8596668" cy="41237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будущего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0908"/>
            <a:ext cx="12001534" cy="5597091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Возрождено наставничество как движение, преемственность профессиональных династий, гордость принадлежности к профессии, перенос данных в </a:t>
            </a:r>
            <a:r>
              <a:rPr lang="ru-RU" sz="1600" dirty="0" err="1" smtClean="0"/>
              <a:t>цифравизацию</a:t>
            </a:r>
            <a:r>
              <a:rPr lang="ru-RU" sz="1600" dirty="0" smtClean="0"/>
              <a:t>.        </a:t>
            </a:r>
            <a:r>
              <a:rPr lang="ru-RU" sz="1600" dirty="0" err="1" smtClean="0"/>
              <a:t>ОськинаТатьяна</a:t>
            </a:r>
            <a:endParaRPr lang="ru-RU" sz="1600" dirty="0" smtClean="0"/>
          </a:p>
          <a:p>
            <a:pPr lvl="0"/>
            <a:r>
              <a:rPr lang="ru-RU" sz="1600" b="1" dirty="0" smtClean="0">
                <a:solidFill>
                  <a:srgbClr val="FFC000"/>
                </a:solidFill>
              </a:rPr>
              <a:t>Создана система мотивации наставничества: облегченная форма присуждения врачебной категории наставникам, оплата образовательных курсов, направление на всероссийские международные конференции, введение системы скидок при получении второй специализации, дополнительные баллы при поступлении в аспирантуру, ординатуру и мер социальной поддержки, а так же система контроля образовательного и научного уровня наставников.         Макашова Елизавета, </a:t>
            </a:r>
            <a:r>
              <a:rPr lang="ru-RU" sz="1600" b="1" dirty="0" err="1" smtClean="0">
                <a:solidFill>
                  <a:srgbClr val="FFC000"/>
                </a:solidFill>
              </a:rPr>
              <a:t>Христофорандо</a:t>
            </a:r>
            <a:r>
              <a:rPr lang="ru-RU" sz="1600" b="1" dirty="0" smtClean="0">
                <a:solidFill>
                  <a:srgbClr val="FFC000"/>
                </a:solidFill>
              </a:rPr>
              <a:t> Виктория, </a:t>
            </a:r>
            <a:r>
              <a:rPr lang="ru-RU" sz="1600" b="1" dirty="0" err="1" smtClean="0">
                <a:solidFill>
                  <a:srgbClr val="FFC000"/>
                </a:solidFill>
              </a:rPr>
              <a:t>Шачнев</a:t>
            </a:r>
            <a:r>
              <a:rPr lang="ru-RU" sz="1600" b="1" dirty="0" smtClean="0">
                <a:solidFill>
                  <a:srgbClr val="FFC000"/>
                </a:solidFill>
              </a:rPr>
              <a:t> Константин, </a:t>
            </a:r>
            <a:r>
              <a:rPr lang="ru-RU" sz="1600" b="1" dirty="0" err="1" smtClean="0">
                <a:solidFill>
                  <a:srgbClr val="FFC000"/>
                </a:solidFill>
              </a:rPr>
              <a:t>Бражникова</a:t>
            </a:r>
            <a:r>
              <a:rPr lang="ru-RU" sz="1600" b="1" dirty="0" smtClean="0">
                <a:solidFill>
                  <a:srgbClr val="FFC000"/>
                </a:solidFill>
              </a:rPr>
              <a:t> Анна.</a:t>
            </a:r>
            <a:endParaRPr lang="ru-RU" sz="1600" dirty="0" smtClean="0">
              <a:solidFill>
                <a:srgbClr val="FFC00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B050"/>
                </a:solidFill>
              </a:rPr>
              <a:t>Созданы  общеобразовательные стандарты подготовки студентов медицинских учреждений с увеличенной практической составляющей  подготовки специалистов соответствующего профиля. </a:t>
            </a:r>
            <a:r>
              <a:rPr lang="ru-RU" sz="1600" b="1" dirty="0" smtClean="0">
                <a:solidFill>
                  <a:srgbClr val="00B050"/>
                </a:solidFill>
              </a:rPr>
              <a:t>        Бабаев Магомед </a:t>
            </a:r>
            <a:endParaRPr lang="ru-RU" sz="1600" dirty="0" smtClean="0">
              <a:solidFill>
                <a:srgbClr val="00B05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C00000"/>
                </a:solidFill>
              </a:rPr>
              <a:t>Объединено врачебное сообщество над созданием национальной базы медицинских знаний, и на основании чего разработан искусственный интеллект, который позволит эффективно масштабировать медицинское наставничеств. </a:t>
            </a:r>
            <a:endParaRPr lang="ru-RU" sz="1600" dirty="0" smtClean="0">
              <a:solidFill>
                <a:srgbClr val="C0000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C00000"/>
                </a:solidFill>
              </a:rPr>
              <a:t>Интегрирована </a:t>
            </a:r>
            <a:r>
              <a:rPr lang="ru-RU" sz="1600" b="1" dirty="0" smtClean="0">
                <a:solidFill>
                  <a:srgbClr val="C00000"/>
                </a:solidFill>
              </a:rPr>
              <a:t>информационная система контроля качества оказания медицинской помощи и контрольных закупок в сфере лекарственного обеспечения не основе функционирующей законодательной базы. </a:t>
            </a:r>
            <a:endParaRPr lang="ru-RU" sz="1600" dirty="0" smtClean="0">
              <a:solidFill>
                <a:srgbClr val="C0000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C00000"/>
                </a:solidFill>
              </a:rPr>
              <a:t>Существует четкая законодательная юридическая база, защищающая и отстаивающая права врача.  </a:t>
            </a:r>
            <a:endParaRPr lang="ru-RU" sz="1600" dirty="0" smtClean="0">
              <a:solidFill>
                <a:srgbClr val="C0000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C00000"/>
                </a:solidFill>
              </a:rPr>
              <a:t>Да здравствуют инновации! Да здравствует прозрачная система здравоохранения! Да здравствует доступная медицина!  Да здравствует народное доверие! Да здравствуем мы  и наши пациенты, которые живут в первой в мире Стране с минимальным риском врачебных ошибок!         </a:t>
            </a:r>
            <a:r>
              <a:rPr lang="ru-RU" sz="1600" b="1" dirty="0" err="1" smtClean="0">
                <a:solidFill>
                  <a:srgbClr val="C00000"/>
                </a:solidFill>
              </a:rPr>
              <a:t>Бледжянц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</a:rPr>
              <a:t>Геворг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8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2-7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Контрагенты - Эффекты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470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1119</Words>
  <Application>Microsoft Office PowerPoint</Application>
  <PresentationFormat>Широкоэкранный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SimSun</vt:lpstr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Стратегическая Сессия «Наставничество и призвание в медицине»  Группа: 2-7  «Мотивация врачебного сообщества и  интеграция опыта наставников в среду искусственного  интеллекта, как оцифровать человеческие знания и  опыт в области медицины…»</vt:lpstr>
      <vt:lpstr>Стратегическая Сессия «Наставничество и призвание в медицине» Нормы настоящего – Нормы будущего</vt:lpstr>
      <vt:lpstr>Стратегическая Сессия «Наставничество и призвание в медицине» Барьеры</vt:lpstr>
      <vt:lpstr>Стратегическая Сессия «Наставничество и призвание в медицине» Группа: 2-7  Миссия группы</vt:lpstr>
      <vt:lpstr>Стратегическая Сессия «Наставничество и призвание в медицине» Личные миссии – Объявленные действия</vt:lpstr>
      <vt:lpstr>Стратегическая Сессия «Наставничество и призвание в медицине» Группа: 2-7  Правила группы</vt:lpstr>
      <vt:lpstr>Стратегическая Сессия «Наставничество и призвание в медицине» Образ будущего</vt:lpstr>
      <vt:lpstr>Стратегическая Сессия «Наставничество и призвание в медицине» Группа: 2-7  Контрагенты - Эффекты</vt:lpstr>
      <vt:lpstr>Стратегическая Сессия «Наставничество и призвание в медицине» Группа: 2-7  Реестр инициатив и проектов</vt:lpstr>
      <vt:lpstr>Стратегическая Сессия «Наставничество и призвание в медицине» Группа: 2-7  Дорожная карта</vt:lpstr>
      <vt:lpstr>Стратегическая Сессия «Наставничество и призвание в медицине» Группа: 2-7  Сценарий запуска</vt:lpstr>
      <vt:lpstr>Стратегическая Сессия «Наставничество и призвание в медицине» Группа: 2-7  Предложения группы в ДК Стратсессии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Dokladchik</cp:lastModifiedBy>
  <cp:revision>61</cp:revision>
  <dcterms:created xsi:type="dcterms:W3CDTF">2018-05-22T16:45:48Z</dcterms:created>
  <dcterms:modified xsi:type="dcterms:W3CDTF">2018-06-26T16:18:16Z</dcterms:modified>
</cp:coreProperties>
</file>