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94" r:id="rId2"/>
    <p:sldId id="295" r:id="rId3"/>
    <p:sldId id="286" r:id="rId4"/>
    <p:sldId id="259" r:id="rId5"/>
    <p:sldId id="296" r:id="rId6"/>
    <p:sldId id="297" r:id="rId7"/>
    <p:sldId id="260" r:id="rId8"/>
    <p:sldId id="273" r:id="rId9"/>
    <p:sldId id="275" r:id="rId10"/>
    <p:sldId id="279" r:id="rId11"/>
    <p:sldId id="284" r:id="rId12"/>
    <p:sldId id="270" r:id="rId13"/>
    <p:sldId id="288" r:id="rId14"/>
    <p:sldId id="298" r:id="rId15"/>
    <p:sldId id="285" r:id="rId16"/>
    <p:sldId id="301" r:id="rId17"/>
    <p:sldId id="299" r:id="rId18"/>
    <p:sldId id="302" r:id="rId19"/>
    <p:sldId id="300" r:id="rId20"/>
    <p:sldId id="29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6D2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FC8C5-7AA7-40F8-803D-3127240A24DD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073E7-818C-42CB-BB02-9EB497A1E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3757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Ф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073E7-818C-42CB-BB02-9EB497A1EF0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950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748966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39505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339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016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5828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149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2051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3190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0400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40AA-59A6-4230-9CF3-939B70B1D96C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217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940AA-59A6-4230-9CF3-939B70B1D96C}" type="datetimeFigureOut">
              <a:rPr lang="ru-RU" smtClean="0"/>
              <a:pPr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12876F-DA47-45D7-AE57-376D423538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361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B5899D43-A4A2-D34C-A06D-5B04A82C6A9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09028" y="4515331"/>
            <a:ext cx="797039" cy="797039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xmlns="" id="{6F93CC8E-BC47-D24D-B543-DA85539AD1D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383729" y="4444660"/>
            <a:ext cx="797039" cy="797039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xmlns="" id="{45247123-7661-C94B-8B20-314C44A70500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7639" y="4481191"/>
            <a:ext cx="797039" cy="797039"/>
          </a:xfrm>
          <a:prstGeom prst="rect">
            <a:avLst/>
          </a:prstGeom>
        </p:spPr>
      </p:pic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4BDF9CB4-1D31-0E47-B4B9-1DCC0896F3EA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12738" y="4370324"/>
            <a:ext cx="949974" cy="980952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FAAFC05A-E274-D742-8365-E27D972DCA73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008476" y="4516124"/>
            <a:ext cx="637073" cy="657847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91386769-FBC3-D043-A4CE-2F924F0FDB28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227091" y="4410607"/>
            <a:ext cx="814751" cy="841319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29228" y="4738793"/>
            <a:ext cx="1305839" cy="3604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2298" y="4668883"/>
            <a:ext cx="959909" cy="3845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714835" y="2060848"/>
            <a:ext cx="5337788" cy="1085874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59121" y="4558014"/>
            <a:ext cx="677403" cy="5465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AE10F20-6614-49F2-A02E-4E206ED34562}"/>
              </a:ext>
            </a:extLst>
          </p:cNvPr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230825" y="4463308"/>
            <a:ext cx="676668" cy="675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20271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196752"/>
            <a:ext cx="26296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ПРАВИЛА ГРУППЫ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3" name="Title 3"/>
          <p:cNvSpPr txBox="1">
            <a:spLocks/>
          </p:cNvSpPr>
          <p:nvPr/>
        </p:nvSpPr>
        <p:spPr>
          <a:xfrm>
            <a:off x="1859875" y="681200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91069796"/>
              </p:ext>
            </p:extLst>
          </p:nvPr>
        </p:nvGraphicFramePr>
        <p:xfrm>
          <a:off x="323528" y="1764700"/>
          <a:ext cx="8568952" cy="17462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771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691233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№</a:t>
                      </a:r>
                      <a:r>
                        <a:rPr lang="ru-RU" sz="1200" dirty="0" err="1" smtClean="0"/>
                        <a:t>сть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ПРАВИЛА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(принятые)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Коллегиальность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Открытость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Взаимное</a:t>
                      </a:r>
                      <a:r>
                        <a:rPr lang="ru-RU" sz="2400" baseline="0" dirty="0" smtClean="0"/>
                        <a:t> уважение</a:t>
                      </a:r>
                      <a:endParaRPr lang="ru-R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 г. Москва               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26-28 июня </a:t>
            </a:r>
            <a:r>
              <a:rPr lang="ru-RU" sz="1800" dirty="0" smtClean="0">
                <a:solidFill>
                  <a:srgbClr val="002060"/>
                </a:solidFill>
              </a:rPr>
              <a:t>2018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55036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3568" y="332656"/>
            <a:ext cx="4572000" cy="73866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ОБРАЗ БУДУЩЕГО</a:t>
            </a:r>
          </a:p>
          <a:p>
            <a:endParaRPr lang="ru-RU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г. Москва               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26-28 июня </a:t>
            </a:r>
            <a:r>
              <a:rPr lang="ru-RU" sz="1800" dirty="0" smtClean="0">
                <a:solidFill>
                  <a:srgbClr val="002060"/>
                </a:solidFill>
              </a:rPr>
              <a:t>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1068704"/>
            <a:ext cx="9144000" cy="4616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67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Продолжительность жизни граждан Российской Федерации достигла 80 и более лет. Это стало возможно, в том числе, благодаря созданию современного санаторно-курортного комплекса РФ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66788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Санаторно-курортная отрасль гармонично вписана в систему здравоохранения, обеспечены равные условия хозяйствования с предприятиями практической медицины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667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Созданы механизмы интеграции санаторно-курортного лечения в систему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этапности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 поликлиника – стационар – санаторий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667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Увеличена доступность санаторно-курортного лечения для широкого круга граждан РФ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667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Усилия и ресурсы государства, гражданина и работодателя объединены для создания санаторно-курортной системы массовой доступности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667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Созданы экономические условия, стимулирующие внутренний спрос на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санаторно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- курортные услуги, в том числе налоговые льготы для предприятий и физических лиц, приобретающих санаторно-курортные путевки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667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Федеральные курорты обеспечены поддержкой в рамках государственных целевых программ, включая развитие курортной инфраструктуры в городах-курортах (добыча минеральной воды и лечебной грязи,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минералопроводы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, курортные парки, бюветы)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667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Созданы экономические условия, стимулирующие развитие материально-технической базы санаторно-курортных организаций, в первую очередь оказывающих услуги в массовом ценовом сегменте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667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Внедрены современные методы лечения и диагностики в санаториях, обеспечена подготовка специалистов в санаторно-курортной отрасли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9667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Создана единая информационная система продвижения санаторно-курортного лечения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3705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71600" y="98072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latin typeface="+mj-lt"/>
              </a:rPr>
              <a:t>КОНТУР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ПРОЕКТА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9066256"/>
              </p:ext>
            </p:extLst>
          </p:nvPr>
        </p:nvGraphicFramePr>
        <p:xfrm>
          <a:off x="323528" y="1606550"/>
          <a:ext cx="8496944" cy="42438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4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1755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КОНТРАГЕНТЫ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ПРОДУКТЫ/ЭФФЕКТЫ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Граждане РФ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Активное долголетие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Минздрав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Увеличение продолжительности жизни, увеличение рождаемости, 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</a:tr>
              <a:tr h="327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Минтруд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Сокращение дней, проведенных работающими гражданами по листам нетрудоспособности 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Рост зарплат и количества рабочих мест в санаторно-курортных и смежных отраслях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Минкультуры (Ростуризм)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Развитие внутреннего въездного туризма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Минэкономразвитие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Создание полноценного и экономически значимого сегмента экономики - санаторно-курортного комплекса, встроенного в систему здравоохранения РФ 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Минфин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 Экономия консолидированного бюджета системы здравоохранения, включая систему ОМС,  вследствие сокращения количества заболевших и тяжести заболевания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Увеличение налоговых поступлений из смежных областей (питание, транспорт, медикаменты и сфера услуг) 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7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Проф.сообщества 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Calibri"/>
                        </a:rPr>
                        <a:t>Сформированная поддержка предлагаемых изменений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г. Москва               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26-28 июня 2018 </a:t>
            </a:r>
          </a:p>
        </p:txBody>
      </p:sp>
    </p:spTree>
    <p:extLst>
      <p:ext uri="{BB962C8B-B14F-4D97-AF65-F5344CB8AC3E}">
        <p14:creationId xmlns:p14="http://schemas.microsoft.com/office/powerpoint/2010/main" xmlns="" val="1922829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33265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РЕЕСТР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ИНИЦИАТИВ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998468"/>
              </p:ext>
            </p:extLst>
          </p:nvPr>
        </p:nvGraphicFramePr>
        <p:xfrm>
          <a:off x="323528" y="980729"/>
          <a:ext cx="8496944" cy="53011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48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00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Инициативы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0828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В целях гармоничного  включения санаторно-курортного комплекса в официальную систему здравоохранения РФ: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1.Стратегия развития санаторно-курортного комплекса  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2.Медицинское и экономическое обоснование включения санаторно-курортной услуги в порядок и стандарты оказания медицинской помощи на всех этапах 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501897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2</a:t>
                      </a:r>
                      <a:endParaRPr lang="ru-RU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 smtClean="0">
                        <a:latin typeface="Times New Roman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Calibri"/>
                        </a:rPr>
                        <a:t>В 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рамках выравнивания экономических условий хозяйствования медицинских организаций и санаторно-курортного комплекса подготовка 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социально-экономических обоснований налоговых льгот: 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Предоставление социального налогового вычета на полную стоимость оплаченной  санаторно-курортной путевки 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Расширение норм о включении в состав расходов организации, учитываемых при исчислении налога на прибыль, расходов на приобретение санаторно-курортных путевок для сотрудников, в том числе по договорам, заключенным с санаторно-курортными организациями 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Льготы по налогу на прибыль, аналогичные медицинским учреждениям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Льготы по налогу на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Calibri"/>
                        </a:rPr>
                        <a:t>имуществество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, аналогичные медицинским учреждениям 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г. Москва               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26-28 июня </a:t>
            </a:r>
            <a:r>
              <a:rPr lang="ru-RU" sz="1800" dirty="0" smtClean="0">
                <a:solidFill>
                  <a:srgbClr val="002060"/>
                </a:solidFill>
              </a:rPr>
              <a:t>2018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7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8" y="332656"/>
            <a:ext cx="7920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РЕЕСТР </a:t>
            </a:r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ИНИЦИАТИВ (продолжение)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998468"/>
              </p:ext>
            </p:extLst>
          </p:nvPr>
        </p:nvGraphicFramePr>
        <p:xfrm>
          <a:off x="323528" y="980729"/>
          <a:ext cx="8496944" cy="4818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06489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800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№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Инициативы</a:t>
                      </a:r>
                      <a:r>
                        <a:rPr lang="ru-RU" sz="12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80828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Разработка государственной программы развития федеральных курортов, предусматривающих бюджетные расходы на развитие общекурортной инфраструктуры, сохранение природных ресурсов, комплексное обустройство объектами социальной и инженерной инфраструктуры, строительство и реконструкцию автомобильных </a:t>
                      </a:r>
                      <a:r>
                        <a:rPr lang="ru-RU" sz="1600" dirty="0" err="1" smtClean="0">
                          <a:latin typeface="Times New Roman"/>
                          <a:ea typeface="Calibri"/>
                          <a:cs typeface="Calibri"/>
                        </a:rPr>
                        <a:t>дорогн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55267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Разработка предложений по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Calibri"/>
                        </a:rPr>
                        <a:t>гос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. </a:t>
                      </a:r>
                      <a:r>
                        <a:rPr lang="ru-RU" sz="1600" dirty="0" err="1">
                          <a:latin typeface="Times New Roman"/>
                          <a:ea typeface="Calibri"/>
                          <a:cs typeface="Calibri"/>
                        </a:rPr>
                        <a:t>софинансированию</a:t>
                      </a: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 расходов санаторно-курортных организаций, оказывающих услуги в массовом ценовом сегменте («народные санатории») на модернизацию, ремонт и обновление материально-технической базы, в том числе   в форме субсидирования процентной ставки по кредитам, возмещение части  капитальных расходов, субсидирование лизинговых платежей на приобретение высокотехнологичного оборудования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80828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Calibri"/>
                        </a:rPr>
                        <a:t>В рамках повышения спроса на санаторно-курортное лечение: </a:t>
                      </a:r>
                      <a:endParaRPr lang="ru-RU" sz="16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latin typeface="Times New Roman"/>
                          <a:ea typeface="Calibri"/>
                          <a:cs typeface="Calibri"/>
                        </a:rPr>
                        <a:t>Социальная реклама здорового образа жизни в применении санаторно-курортного лечения </a:t>
                      </a:r>
                      <a:endParaRPr lang="ru-RU" sz="16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latin typeface="Times New Roman"/>
                          <a:ea typeface="Calibri"/>
                          <a:cs typeface="Calibri"/>
                        </a:rPr>
                        <a:t>Создание единой информационной системы санаторно-курортных организаций и предоставляемой ими услуг для продвижения санаторно-курортного лечения </a:t>
                      </a:r>
                      <a:endParaRPr lang="ru-RU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0828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Введение в курсы подготовки медиков предметов санаторно-курортного лечения 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Calibri"/>
                        </a:rPr>
                        <a:t>Введение специализации курортолог 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г. Москва               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26-28 июня </a:t>
            </a:r>
            <a:r>
              <a:rPr lang="ru-RU" sz="1800" dirty="0" smtClean="0">
                <a:solidFill>
                  <a:srgbClr val="002060"/>
                </a:solidFill>
              </a:rPr>
              <a:t>2018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97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0544182"/>
              </p:ext>
            </p:extLst>
          </p:nvPr>
        </p:nvGraphicFramePr>
        <p:xfrm>
          <a:off x="251519" y="764705"/>
          <a:ext cx="8640959" cy="5649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1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821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368150"/>
              </a:tblGrid>
              <a:tr h="10169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Струны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023587"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Calibri"/>
                        </a:rPr>
                        <a:t>Государство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Calibri"/>
                        </a:rPr>
                        <a:t>Предложение и Утверждение Стратегии развития санаторно-курортного комплекса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Calibri"/>
                        </a:rPr>
                        <a:t>Объединение усилий и ресурсов государства, работодателя и граждан.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Calibri"/>
                        </a:rPr>
                        <a:t>Создание государством экономических условий/механизме, стимулирующих вложения гражданами собственных средств в оздоровление, а также предприятиями собственных средств в оздоровление своих сотрудников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Calibri"/>
                        </a:rPr>
                        <a:t>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Calibri"/>
                        </a:rPr>
                        <a:t>Предложение и Утверждение государственной программы  развития санаторно-курортного комплекса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Calibri"/>
                        </a:rPr>
                        <a:t>Предложение и Утверждение государственной программы развития федеральных курортов (на примере региона КМВ), предусматривающих бюджетные расходы на развитие общекурортной инфраструктуры, сохранение природных ресурсов, комплексное обустройство объектами социальной и инженерной инфраструктуры, строительство и реконструкцию автомобильных дорог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Calibri"/>
                          <a:ea typeface="Calibri"/>
                          <a:cs typeface="Calibri"/>
                        </a:rPr>
                        <a:t>Продолжительность жизни граждан Российской Федерации достигла 80 и более лет, активное долголетие населения</a:t>
                      </a: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г. Москва               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26-28 июня </a:t>
            </a:r>
            <a:r>
              <a:rPr lang="ru-RU" sz="1800" dirty="0" smtClean="0">
                <a:solidFill>
                  <a:srgbClr val="002060"/>
                </a:solidFill>
              </a:rPr>
              <a:t>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2058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ДОРОЖНАЯ КАРТА</a:t>
            </a:r>
          </a:p>
        </p:txBody>
      </p:sp>
    </p:spTree>
    <p:extLst>
      <p:ext uri="{BB962C8B-B14F-4D97-AF65-F5344CB8AC3E}">
        <p14:creationId xmlns:p14="http://schemas.microsoft.com/office/powerpoint/2010/main" xmlns="" val="3872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0544182"/>
              </p:ext>
            </p:extLst>
          </p:nvPr>
        </p:nvGraphicFramePr>
        <p:xfrm>
          <a:off x="251519" y="764705"/>
          <a:ext cx="8640959" cy="4857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1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98235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2088230"/>
              </a:tblGrid>
              <a:tr h="10169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Струны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4042"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Calibri"/>
                        </a:rPr>
                        <a:t>Население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Calibri"/>
                        </a:rPr>
                        <a:t>Создание механизмов интеграции санаторно-курортного комплекса в систему </a:t>
                      </a:r>
                      <a:r>
                        <a:rPr lang="ru-RU" sz="1400" dirty="0" err="1">
                          <a:latin typeface="Calibri"/>
                          <a:ea typeface="Calibri"/>
                          <a:cs typeface="Calibri"/>
                        </a:rPr>
                        <a:t>этапности</a:t>
                      </a:r>
                      <a:r>
                        <a:rPr lang="ru-RU" sz="1400" dirty="0">
                          <a:latin typeface="Calibri"/>
                          <a:ea typeface="Calibri"/>
                          <a:cs typeface="Calibri"/>
                        </a:rPr>
                        <a:t> лечения «поликлиника-стационар-санаторий».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Calibri"/>
                        </a:rPr>
                        <a:t>Включение санаторно-курортной услуги в порядок и стандарты оказания медицинской помощи на всех этапах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Calibri"/>
                        </a:rPr>
                        <a:t>Предоставление социального налогового вычета по НДФЛ на полную стоимость оплаченной  санаторно-курортной путевки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Calibri"/>
                        </a:rPr>
                        <a:t>Расширение норм о включении в состав расходов организации, учитываемых при исчислении налога на прибыль, расходов на приобретение санаторно-курортных путевок для сотрудников, в том числе по договорам, заключенным с санаторно-курортными организациями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Calibri"/>
                        </a:rPr>
                        <a:t>Введение механизмов субсидирования перевозок на курорты или механизмов государственного контроля за ценообразованием перевозчиков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Calibri"/>
                        </a:rPr>
                        <a:t>Повышение доступности санаторно-курортного лечения, увеличение охвата населения санаторно-курортной помощью, профилактикой, оздоровлением 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Calibri"/>
                        </a:rPr>
                        <a:t>Продолжительность жизни граждан Российской Федерации достигла 80 и более лет, активное долголетие населения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г. Москва               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26-28 июня </a:t>
            </a:r>
            <a:r>
              <a:rPr lang="ru-RU" sz="1800" dirty="0" smtClean="0">
                <a:solidFill>
                  <a:srgbClr val="002060"/>
                </a:solidFill>
              </a:rPr>
              <a:t>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260648"/>
            <a:ext cx="2058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ДОРОЖНАЯ КАРТА</a:t>
            </a:r>
          </a:p>
        </p:txBody>
      </p:sp>
    </p:spTree>
    <p:extLst>
      <p:ext uri="{BB962C8B-B14F-4D97-AF65-F5344CB8AC3E}">
        <p14:creationId xmlns:p14="http://schemas.microsoft.com/office/powerpoint/2010/main" xmlns="" val="3872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0544182"/>
              </p:ext>
            </p:extLst>
          </p:nvPr>
        </p:nvGraphicFramePr>
        <p:xfrm>
          <a:off x="251519" y="980727"/>
          <a:ext cx="8640959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1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11826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62615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25972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28190"/>
              </a:tblGrid>
              <a:tr h="80094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Струны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35556"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Calibri"/>
                        </a:rPr>
                        <a:t>Санаторно-курортный комплекс 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Calibri"/>
                        </a:rPr>
                        <a:t>Обеспечение санаторно-курортным организациям равных условий хозяйствования с медицинскими организациями (налоги и льготы)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Calibri"/>
                        </a:rPr>
                        <a:t>Софинансирование расходов санаторно-курортных организаций, оказывающих услуги в массовом ценовом сегменте («народные санатории») на модернизацию, ремонт и обновление материально-технической базы, в том числе   в форме субсидирования процентной ставки по кредитам, возмещение части  капитальных расходов, субсидирование лизинговых платежей на приобретение высокотехнологичного оборудования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Calibri"/>
                        </a:rPr>
                        <a:t>Введение в курсы подготовки медицинских работников предметов санаторно-курортного лечения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Calibri"/>
                        </a:rPr>
                        <a:t>Введение специализации курортолог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Calibri"/>
                        </a:rPr>
                        <a:t>Создание эффективной системы профилактики заболеваний и третьего этапа реабилитации на базе современного санаторно-курортного сектора гармонично встроенного в систему здравоохранения РФ (мед. стандарты фин. -эконом. вопросы)</a:t>
                      </a: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г. Москва               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26-28 июня </a:t>
            </a:r>
            <a:r>
              <a:rPr lang="ru-RU" sz="1800" dirty="0" smtClean="0">
                <a:solidFill>
                  <a:srgbClr val="002060"/>
                </a:solidFill>
              </a:rPr>
              <a:t>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76672"/>
            <a:ext cx="2058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ДОРОЖНАЯ КАРТА</a:t>
            </a:r>
          </a:p>
        </p:txBody>
      </p:sp>
    </p:spTree>
    <p:extLst>
      <p:ext uri="{BB962C8B-B14F-4D97-AF65-F5344CB8AC3E}">
        <p14:creationId xmlns:p14="http://schemas.microsoft.com/office/powerpoint/2010/main" xmlns="" val="3872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0544182"/>
              </p:ext>
            </p:extLst>
          </p:nvPr>
        </p:nvGraphicFramePr>
        <p:xfrm>
          <a:off x="251519" y="980727"/>
          <a:ext cx="8640959" cy="43195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15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781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296142"/>
              </a:tblGrid>
              <a:tr h="504057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Струны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74208"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Calibri"/>
                        </a:rPr>
                        <a:t>События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Calibri"/>
                        </a:rPr>
                        <a:t>Обсуждение с проф. сообществом, (стратегическая сессия), представление результатов ФОИВ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Calibri"/>
                        </a:rPr>
                        <a:t>Обсуждение с проф. сообществом, (стратегическая сессия) представление результатов ФОИВ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Calibri"/>
                        </a:rPr>
                        <a:t>Обсуждение с проф. сообществом, (стратегическая сессия) представление результатов ФОИВ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Calibri"/>
                        </a:rPr>
                        <a:t>Обсуждение с проф. сообществом, (стратегическая сессия)  представление результатов ФОИВ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Calibri"/>
                        </a:rPr>
                        <a:t>Формирование консолидированной позиции профессионального сообщества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574208"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Calibri"/>
                          <a:ea typeface="Calibri"/>
                          <a:cs typeface="Calibri"/>
                        </a:rPr>
                        <a:t>Медиа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Социальная реклама здорового образа жизни в применении санаторно-курортного лечения 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Calibri"/>
                        </a:rPr>
                        <a:t>Создание единой информационной системы санаторно-курортных организаций и предоставляемой ими услуг для продвижения санаторно-курортного лечения</a:t>
                      </a:r>
                      <a:endParaRPr lang="ru-RU" sz="14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Calibri"/>
                          <a:ea typeface="Calibri"/>
                          <a:cs typeface="Calibri"/>
                        </a:rPr>
                        <a:t>Реклама в СМИ ориентирована на сохранение здоровья здоровых граждан и профилактику заболеваний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г. Москва               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26-28 июня </a:t>
            </a:r>
            <a:r>
              <a:rPr lang="ru-RU" sz="1800" dirty="0" smtClean="0">
                <a:solidFill>
                  <a:srgbClr val="002060"/>
                </a:solidFill>
              </a:rPr>
              <a:t>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76672"/>
            <a:ext cx="2058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ДОРОЖНАЯ КАРТА</a:t>
            </a:r>
          </a:p>
        </p:txBody>
      </p:sp>
    </p:spTree>
    <p:extLst>
      <p:ext uri="{BB962C8B-B14F-4D97-AF65-F5344CB8AC3E}">
        <p14:creationId xmlns:p14="http://schemas.microsoft.com/office/powerpoint/2010/main" xmlns="" val="3872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60544182"/>
              </p:ext>
            </p:extLst>
          </p:nvPr>
        </p:nvGraphicFramePr>
        <p:xfrm>
          <a:off x="251519" y="980727"/>
          <a:ext cx="8640959" cy="47023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4248470"/>
              </a:tblGrid>
              <a:tr h="800949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Струны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2018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2021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</a:pPr>
                      <a:r>
                        <a:rPr lang="ru-RU" sz="1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2025</a:t>
                      </a:r>
                      <a:endParaRPr lang="ru-RU" sz="12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64042">
                <a:tc>
                  <a:txBody>
                    <a:bodyPr/>
                    <a:lstStyle/>
                    <a:p>
                      <a:pPr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Calibri"/>
                        </a:rPr>
                        <a:t>Команда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Calibri"/>
                          <a:ea typeface="Calibri"/>
                          <a:cs typeface="Calibri"/>
                        </a:rPr>
                        <a:t>Включение в состав команды представителей заинтересованных ФОИВ</a:t>
                      </a: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Calibri"/>
                        </a:rPr>
                        <a:t>Формирование согласованной позиции профессионального сообщества с ФОИВ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640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Calibri"/>
                        </a:rPr>
                        <a:t>Бюджет</a:t>
                      </a:r>
                      <a:endParaRPr lang="ru-RU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Calibri"/>
                        </a:rPr>
                        <a:t>Сокращение бюджетных расходов в системе здравоохранения и ФСС (выплаты по временной нетрудоспособности)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Calibri"/>
                        </a:rPr>
                        <a:t>Увеличение налоговых поступлений из санаторно-курортной и смежных областей (питание, транспорт, медикаменты и сфера услуг)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Calibri"/>
                          <a:ea typeface="Calibri"/>
                          <a:cs typeface="Calibri"/>
                        </a:rPr>
                        <a:t>Рост зарплат и количества рабочих мест в санаторно-курортных и смежных отраслях.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г. Москва               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26-28 июня </a:t>
            </a:r>
            <a:r>
              <a:rPr lang="ru-RU" sz="1800" dirty="0" smtClean="0">
                <a:solidFill>
                  <a:srgbClr val="002060"/>
                </a:solidFill>
              </a:rPr>
              <a:t>2018</a:t>
            </a:r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476672"/>
            <a:ext cx="20581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ДОРОЖНАЯ КАРТА</a:t>
            </a:r>
          </a:p>
        </p:txBody>
      </p:sp>
    </p:spTree>
    <p:extLst>
      <p:ext uri="{BB962C8B-B14F-4D97-AF65-F5344CB8AC3E}">
        <p14:creationId xmlns:p14="http://schemas.microsoft.com/office/powerpoint/2010/main" xmlns="" val="3872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  <a:alpha val="3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F37A126-02CF-B24C-B6AE-E6295A9DA2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Стратегическая Сессия </a:t>
            </a:r>
            <a:r>
              <a:rPr lang="ru-RU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dirty="0" smtClean="0"/>
              <a:t>№</a:t>
            </a:r>
            <a:r>
              <a:rPr lang="ru-RU" sz="3200" dirty="0" smtClean="0"/>
              <a:t>5 «Медико-социальная </a:t>
            </a:r>
            <a:r>
              <a:rPr lang="ru-RU" sz="3200" dirty="0" err="1" smtClean="0"/>
              <a:t>абилитация</a:t>
            </a:r>
            <a:r>
              <a:rPr lang="ru-RU" sz="3200" dirty="0" smtClean="0"/>
              <a:t> и реабилитация как единый непрерывный процесс»</a:t>
            </a:r>
            <a:br>
              <a:rPr lang="ru-RU" sz="3200" dirty="0" smtClean="0"/>
            </a:br>
            <a:r>
              <a:rPr lang="ru-RU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7DFBC83-E266-6244-992B-F3E640BF5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73016"/>
            <a:ext cx="7886700" cy="302254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Тема группы</a:t>
            </a:r>
            <a:r>
              <a:rPr lang="ru-RU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endParaRPr lang="en-US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Санаторно-курортный комплекс РФ, как </a:t>
            </a:r>
            <a:r>
              <a:rPr lang="ru-RU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наиболее эффективный инструмент исполнения Указа Президента от 07.05.2018 №204 в части увеличения продолжительности жизни и активного долголетия граждан РФ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179906" y="1003017"/>
            <a:ext cx="1821245" cy="370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277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79712" y="2717473"/>
            <a:ext cx="54726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+mj-lt"/>
              </a:rPr>
              <a:t>СПАСИБО ЗА ВНИМАНИЕ!</a:t>
            </a:r>
            <a:endParaRPr lang="ru-RU" sz="1400" b="1" dirty="0" smtClean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г. Москва               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26-28 июня </a:t>
            </a:r>
            <a:r>
              <a:rPr lang="ru-RU" sz="1800" dirty="0" smtClean="0">
                <a:solidFill>
                  <a:srgbClr val="002060"/>
                </a:solidFill>
              </a:rPr>
              <a:t>2018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58648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 txBox="1">
            <a:spLocks/>
          </p:cNvSpPr>
          <p:nvPr/>
        </p:nvSpPr>
        <p:spPr>
          <a:xfrm>
            <a:off x="1859876" y="459968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1800" b="1" dirty="0" smtClean="0">
                <a:solidFill>
                  <a:srgbClr val="E60000"/>
                </a:solidFill>
              </a:rPr>
              <a:t>НАЗВАНИЕ ГРУППЫ</a:t>
            </a:r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1600" y="90872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+mj-lt"/>
              </a:rPr>
              <a:t>СОСТАВ ГРУППЫ</a:t>
            </a:r>
            <a:endParaRPr lang="ru-RU" sz="2400" b="1" dirty="0">
              <a:solidFill>
                <a:srgbClr val="002060"/>
              </a:solidFill>
              <a:latin typeface="+mj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18286473"/>
              </p:ext>
            </p:extLst>
          </p:nvPr>
        </p:nvGraphicFramePr>
        <p:xfrm>
          <a:off x="251520" y="1412776"/>
          <a:ext cx="8640960" cy="2439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4096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200" dirty="0" smtClean="0"/>
                        <a:t>ФИО</a:t>
                      </a:r>
                      <a:endParaRPr lang="ru-RU" sz="1200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20833">
                <a:tc>
                  <a:txBody>
                    <a:bodyPr/>
                    <a:lstStyle/>
                    <a:p>
                      <a:pPr marL="66675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Юлия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Корогодова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8 903 415 44 58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5058">
                <a:tc>
                  <a:txBody>
                    <a:bodyPr/>
                    <a:lstStyle/>
                    <a:p>
                      <a:pPr marL="66675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Владимир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Голомидов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8 925 378 03 02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2976">
                <a:tc>
                  <a:txBody>
                    <a:bodyPr/>
                    <a:lstStyle/>
                    <a:p>
                      <a:pPr marL="66675">
                        <a:lnSpc>
                          <a:spcPts val="1255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Герман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Шаклеин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8 928 349 64 40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5058">
                <a:tc>
                  <a:txBody>
                    <a:bodyPr/>
                    <a:lstStyle/>
                    <a:p>
                      <a:pPr marL="66675" marR="0" indent="0" algn="l" defTabSz="914400" rtl="0" eaLnBrk="1" fontAlgn="auto" latinLnBrk="0" hangingPunct="1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Зарема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b="1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Ламокова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8 988 233 06 98</a:t>
                      </a:r>
                      <a:endParaRPr lang="ru-RU" sz="1100" dirty="0" smtClean="0">
                        <a:latin typeface="+mn-lt"/>
                        <a:ea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123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10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>
                <a:solidFill>
                  <a:srgbClr val="002060"/>
                </a:solidFill>
              </a:rPr>
              <a:t>г. Москва               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26-28 июня 2018 г.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68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101277"/>
              </p:ext>
            </p:extLst>
          </p:nvPr>
        </p:nvGraphicFramePr>
        <p:xfrm>
          <a:off x="179512" y="1268761"/>
          <a:ext cx="8712968" cy="4689336"/>
        </p:xfrm>
        <a:graphic>
          <a:graphicData uri="http://schemas.openxmlformats.org/drawingml/2006/table">
            <a:tbl>
              <a:tblPr firstRow="1" bandRow="1"/>
              <a:tblGrid>
                <a:gridCol w="535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214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564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689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33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1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Санаторно-курортная отрасль выпала из системы здравоохранения: 8% пациентов прибывают от врачей; эк. условия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хозяйствования неравные по сравнению с медицинскими организациями</a:t>
                      </a:r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Вернуть санаторно-курортную отрасль в систему здравоохранения, обеспечить равные условия хозяйствования</a:t>
                      </a:r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29989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Низкий уровень спроса,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т.ч.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Недофинансирование со стороны государства обеспечения </a:t>
                      </a:r>
                      <a:r>
                        <a:rPr lang="ru-RU" sz="1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санаторно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курортным лечением льготных категорий граждан, имеющих на это право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поддержки и льгот для потребителей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высокие транспортные расходы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</a:t>
                      </a:r>
                      <a:r>
                        <a:rPr lang="ru-RU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гос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пропаганды </a:t>
                      </a:r>
                      <a:r>
                        <a:rPr lang="ru-RU" sz="1600" b="1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сан.-кур</a:t>
                      </a:r>
                      <a:r>
                        <a:rPr lang="ru-RU" sz="1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лечения</a:t>
                      </a:r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Высокий спрос за счет объединения усилий государства, гражданина и работодателя.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ru-RU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Выполнение государством своих обязательств</a:t>
                      </a:r>
                    </a:p>
                    <a:p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187624" y="404664"/>
            <a:ext cx="6059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НАСТОЯЩЕГО – НОРМЫ БУДУЩЕГО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547665" y="404664"/>
            <a:ext cx="4320480" cy="45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60950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г. Москва               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26-28 июня 2018 г.</a:t>
            </a:r>
          </a:p>
        </p:txBody>
      </p:sp>
    </p:spTree>
    <p:extLst>
      <p:ext uri="{BB962C8B-B14F-4D97-AF65-F5344CB8AC3E}">
        <p14:creationId xmlns:p14="http://schemas.microsoft.com/office/powerpoint/2010/main" xmlns="" val="2138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101277"/>
              </p:ext>
            </p:extLst>
          </p:nvPr>
        </p:nvGraphicFramePr>
        <p:xfrm>
          <a:off x="251520" y="980728"/>
          <a:ext cx="8712968" cy="4059892"/>
        </p:xfrm>
        <a:graphic>
          <a:graphicData uri="http://schemas.openxmlformats.org/drawingml/2006/table">
            <a:tbl>
              <a:tblPr firstRow="1" bandRow="1"/>
              <a:tblGrid>
                <a:gridCol w="535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214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564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689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33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государственной поддержки курортов и предприятий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санаторно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курортной отрасли</a:t>
                      </a:r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Есть государственная поддержка санаторно-курортной отрасли и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предприятий</a:t>
                      </a:r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81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4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льгот по налогам для граждан, пользующихся санаторно-курортными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услугами</a:t>
                      </a:r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Введен социальный налоговый вычет по НДФЛ на полную стоимость оплаченной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санаторно-курортной путевки</a:t>
                      </a:r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2008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5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Нет федеральной программы развития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инфраструктуры городов-курортов</a:t>
                      </a:r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Создана программа развития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инфраструктуры городов-курортов</a:t>
                      </a:r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187624" y="404664"/>
            <a:ext cx="6059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НАСТОЯЩЕГО – НОРМЫ БУДУЩЕГО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547665" y="404664"/>
            <a:ext cx="4320480" cy="45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60950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г. Москва               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26-28 июня 2018 г.</a:t>
            </a:r>
          </a:p>
        </p:txBody>
      </p:sp>
    </p:spTree>
    <p:extLst>
      <p:ext uri="{BB962C8B-B14F-4D97-AF65-F5344CB8AC3E}">
        <p14:creationId xmlns:p14="http://schemas.microsoft.com/office/powerpoint/2010/main" xmlns="" val="2138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18101277"/>
              </p:ext>
            </p:extLst>
          </p:nvPr>
        </p:nvGraphicFramePr>
        <p:xfrm>
          <a:off x="251520" y="980728"/>
          <a:ext cx="8712968" cy="3287256"/>
        </p:xfrm>
        <a:graphic>
          <a:graphicData uri="http://schemas.openxmlformats.org/drawingml/2006/table">
            <a:tbl>
              <a:tblPr firstRow="1" bandRow="1"/>
              <a:tblGrid>
                <a:gridCol w="535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2147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3564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0689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№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 НАСТОЯЩЕГО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НОРМЫ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</a:rPr>
                        <a:t> БУДУЩЕГО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39330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6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врачей практической медицины, осведомленных о возможностях санаторно-курортного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лечения</a:t>
                      </a:r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Специалисты подготовлены</a:t>
                      </a:r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368153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7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Отсутствие системы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субсидирования/государственного контроля/регулирования тарифов перевозчиков на федеральные курорты</a:t>
                      </a:r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Создана система</a:t>
                      </a:r>
                      <a:endParaRPr lang="ru-RU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субсидирования/государственного контроля/регулирования тарифов перевозчиков на федеральные курорты</a:t>
                      </a:r>
                      <a:endParaRPr lang="ru-RU" sz="16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1187624" y="404664"/>
            <a:ext cx="60591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НОРМЫ НАСТОЯЩЕГО – НОРМЫ БУДУЩЕГО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547665" y="404664"/>
            <a:ext cx="4320480" cy="457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55776" y="60950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г. Москва               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26-28 июня 2018 г.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67544" y="4671764"/>
            <a:ext cx="7920880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66788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Нормы Топ 3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667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Интеграция в систему здравоохранения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667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Формирование высокого внутреннего спроса на санаторно-курортные услуги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966788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Создание качественного предложения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897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539552" y="260648"/>
            <a:ext cx="29133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БАРЬЕРЫ ПЕРЕХОДА</a:t>
            </a:r>
            <a:endParaRPr lang="ru-RU" sz="2400" b="1" dirty="0">
              <a:solidFill>
                <a:srgbClr val="002060"/>
              </a:solidFill>
            </a:endParaRPr>
          </a:p>
        </p:txBody>
      </p:sp>
      <p:graphicFrame>
        <p:nvGraphicFramePr>
          <p:cNvPr id="8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5356471"/>
              </p:ext>
            </p:extLst>
          </p:nvPr>
        </p:nvGraphicFramePr>
        <p:xfrm>
          <a:off x="179512" y="908720"/>
          <a:ext cx="8257603" cy="5040560"/>
        </p:xfrm>
        <a:graphic>
          <a:graphicData uri="http://schemas.openxmlformats.org/drawingml/2006/table">
            <a:tbl>
              <a:tblPr firstRow="1" bandRow="1"/>
              <a:tblGrid>
                <a:gridCol w="91278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34481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6448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solidFill>
                            <a:schemeClr val="bg1"/>
                          </a:solidFill>
                        </a:rPr>
                        <a:t>№ НОРМЫ</a:t>
                      </a:r>
                      <a:endParaRPr lang="ru-RU" sz="1200" b="1" dirty="0" smtClean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БАРЬЕРЫ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043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1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6675" marR="510540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Calibri"/>
                        </a:rPr>
                        <a:t>Отсутствие связи, координации и механизмов в системе </a:t>
                      </a:r>
                      <a:r>
                        <a:rPr lang="ru-RU" sz="1400" b="1" dirty="0" err="1">
                          <a:latin typeface="Calibri"/>
                          <a:ea typeface="Calibri"/>
                          <a:cs typeface="Calibri"/>
                        </a:rPr>
                        <a:t>этапности</a:t>
                      </a:r>
                      <a:r>
                        <a:rPr lang="ru-RU" sz="1400" b="1" dirty="0">
                          <a:latin typeface="Calibri"/>
                          <a:ea typeface="Calibri"/>
                          <a:cs typeface="Calibri"/>
                        </a:rPr>
                        <a:t> лечения «поликлиника –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Calibri"/>
                        </a:rPr>
                        <a:t>стационар – санаторий»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6072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2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0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Calibri"/>
                        </a:rPr>
                        <a:t>Отсутствие налоговых льгот для граждан и предприятий, приобретающих санаторно-курортные путевки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07151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3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0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Calibri"/>
                        </a:rPr>
                        <a:t>Отсутствие качественной инфраструктуры городов-курортов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2794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4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278130"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Calibri"/>
                        </a:rPr>
                        <a:t>Высокие цены на авиа и жд билеты 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99385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5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6675">
                        <a:lnSpc>
                          <a:spcPts val="1705"/>
                        </a:lnSpc>
                        <a:spcBef>
                          <a:spcPts val="10"/>
                        </a:spcBef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Calibri"/>
                        </a:rPr>
                        <a:t>Низкий уровень информированности, нет информации о специфике курортов и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170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Calibri"/>
                        </a:rPr>
                        <a:t>пропаганды санаторно-курортного лечения у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1615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Calibri"/>
                          <a:ea typeface="Calibri"/>
                          <a:cs typeface="Calibri"/>
                        </a:rPr>
                        <a:t>пациентов и специалистов</a:t>
                      </a:r>
                      <a:endParaRPr lang="ru-RU" sz="11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990436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>
                          <a:latin typeface="Calibri (Основной текст)"/>
                        </a:rPr>
                        <a:t>6</a:t>
                      </a:r>
                      <a:endParaRPr lang="ru-RU" sz="1200" dirty="0"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6675" marR="655955"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Calibri"/>
                        </a:rPr>
                        <a:t>Низкая рентабельность -&gt; малые рекламные бюджеты + малые бюджеты на материально-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6675">
                        <a:lnSpc>
                          <a:spcPts val="1605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Calibri"/>
                        </a:rPr>
                        <a:t>техническое развитие</a:t>
                      </a:r>
                      <a:endParaRPr lang="ru-RU" sz="11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56740" y="60950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г. Москва               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26-28 июня 2018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5121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1"/>
          <p:cNvSpPr/>
          <p:nvPr/>
        </p:nvSpPr>
        <p:spPr>
          <a:xfrm>
            <a:off x="1115616" y="1556792"/>
            <a:ext cx="13556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МИССИЯ</a:t>
            </a:r>
          </a:p>
        </p:txBody>
      </p:sp>
      <p:sp>
        <p:nvSpPr>
          <p:cNvPr id="5" name="Title 3"/>
          <p:cNvSpPr txBox="1">
            <a:spLocks/>
          </p:cNvSpPr>
          <p:nvPr/>
        </p:nvSpPr>
        <p:spPr>
          <a:xfrm>
            <a:off x="1759268" y="935173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7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endParaRPr lang="ru-RU" sz="1800" dirty="0">
              <a:solidFill>
                <a:srgbClr val="00206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256740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>
                <a:solidFill>
                  <a:srgbClr val="002060"/>
                </a:solidFill>
              </a:rPr>
              <a:t>г. Москва               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26-28 июня 2018 </a:t>
            </a:r>
            <a:endParaRPr lang="ru-RU" dirty="0"/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539552" y="2745068"/>
            <a:ext cx="770485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libri" pitchFamily="34" charset="0"/>
              </a:rPr>
              <a:t>Увеличение продолжительности жизни и активного долголетия граждан РФ посредством создания современного санаторно-курортного сектора гармонично встроенного в систему здравоохранения РФ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1619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93088147"/>
              </p:ext>
            </p:extLst>
          </p:nvPr>
        </p:nvGraphicFramePr>
        <p:xfrm>
          <a:off x="539552" y="2081057"/>
          <a:ext cx="8208911" cy="3139327"/>
        </p:xfrm>
        <a:graphic>
          <a:graphicData uri="http://schemas.openxmlformats.org/drawingml/2006/table">
            <a:tbl>
              <a:tblPr firstRow="1" bandRow="1"/>
              <a:tblGrid>
                <a:gridCol w="14221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103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276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5474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Calibri (Основной текст)"/>
                        </a:rPr>
                        <a:t>ФИО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ЛИЧНЫЕ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МИССИИ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bg1"/>
                          </a:solidFill>
                          <a:latin typeface="+mn-lt"/>
                        </a:rPr>
                        <a:t>ОБЪЯВЛЕННЫЕ</a:t>
                      </a:r>
                      <a:r>
                        <a:rPr lang="ru-RU" sz="1200" b="1" baseline="0" dirty="0" smtClean="0">
                          <a:solidFill>
                            <a:schemeClr val="bg1"/>
                          </a:solidFill>
                          <a:latin typeface="+mn-lt"/>
                        </a:rPr>
                        <a:t> ДЕЙСТВИЯ</a:t>
                      </a:r>
                      <a:endParaRPr lang="ru-RU" sz="1200" b="1" dirty="0">
                        <a:solidFill>
                          <a:schemeClr val="bg1"/>
                        </a:solidFill>
                        <a:latin typeface="Calibri (Основной текст)"/>
                      </a:endParaRPr>
                    </a:p>
                  </a:txBody>
                  <a:tcPr marL="68580" marR="68580" marT="34290" marB="34290" anchor="ctr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6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808453"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Calibri"/>
                        </a:rPr>
                        <a:t>Юлия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Calibri"/>
                        </a:rPr>
                        <a:t>Проработка вопросов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7945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Calibri"/>
                        </a:rPr>
                        <a:t>изменения федерального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26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Calibri"/>
                        </a:rPr>
                        <a:t>законодательства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7945" marR="123825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Calibri"/>
                        </a:rPr>
                        <a:t>Предложения в федеральное законодательство</a:t>
                      </a:r>
                      <a:endParaRPr lang="ru-RU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Calibri"/>
                        </a:rPr>
                        <a:t>Владимир</a:t>
                      </a:r>
                      <a:endParaRPr lang="ru-RU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Calibri"/>
                        </a:rPr>
                        <a:t>Координатор группы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Calibri"/>
                        </a:rPr>
                        <a:t>Организаторская</a:t>
                      </a:r>
                      <a:endParaRPr lang="ru-RU" sz="18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Calibri"/>
                        </a:rPr>
                        <a:t>деятельность</a:t>
                      </a:r>
                      <a:endParaRPr lang="ru-RU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008112">
                <a:tc>
                  <a:txBody>
                    <a:bodyPr/>
                    <a:lstStyle/>
                    <a:p>
                      <a:pPr marL="67945">
                        <a:lnSpc>
                          <a:spcPts val="1325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Calibri"/>
                        </a:rPr>
                        <a:t>Герман</a:t>
                      </a:r>
                      <a:endParaRPr lang="ru-RU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7945" marR="28448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Calibri"/>
                        </a:rPr>
                        <a:t>Экономическая экспертиза эффективности </a:t>
                      </a:r>
                      <a:r>
                        <a:rPr lang="ru-RU" sz="1800" b="1" dirty="0" err="1">
                          <a:latin typeface="Calibri"/>
                          <a:ea typeface="Calibri"/>
                          <a:cs typeface="Calibri"/>
                        </a:rPr>
                        <a:t>санаторно</a:t>
                      </a:r>
                      <a:r>
                        <a:rPr lang="ru-RU" sz="1800" b="1" dirty="0">
                          <a:latin typeface="Calibri"/>
                          <a:ea typeface="Calibri"/>
                          <a:cs typeface="Calibri"/>
                        </a:rPr>
                        <a:t>-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67945">
                        <a:lnSpc>
                          <a:spcPts val="126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Calibri"/>
                        </a:rPr>
                        <a:t>курортной области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67945" marR="152400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Calibri"/>
                        </a:rPr>
                        <a:t>Экономическое обоснование предложений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79216"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Calibri"/>
                        </a:rPr>
                        <a:t>Зарема</a:t>
                      </a:r>
                      <a:endParaRPr lang="ru-RU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Calibri"/>
                          <a:ea typeface="Calibri"/>
                          <a:cs typeface="Calibri"/>
                        </a:rPr>
                        <a:t>Медицинская экспертиза</a:t>
                      </a:r>
                      <a:endParaRPr lang="ru-RU" sz="18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24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Calibri"/>
                          <a:ea typeface="Calibri"/>
                          <a:cs typeface="Calibri"/>
                        </a:rPr>
                        <a:t>Медицинское обоснование</a:t>
                      </a:r>
                      <a:endParaRPr lang="ru-RU" sz="18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5" name="Прямоугольник 1"/>
          <p:cNvSpPr/>
          <p:nvPr/>
        </p:nvSpPr>
        <p:spPr>
          <a:xfrm>
            <a:off x="827584" y="1340768"/>
            <a:ext cx="64813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</a:rPr>
              <a:t>ЛИЧНЫЕ МИССИИ И ОБЪЯВЛЕННЫЕ ДЕЙСТВИЯ</a:t>
            </a:r>
            <a:endParaRPr lang="ru-RU" sz="2400" b="1" dirty="0">
              <a:solidFill>
                <a:srgbClr val="002060"/>
              </a:solidFill>
            </a:endParaRPr>
          </a:p>
        </p:txBody>
      </p:sp>
      <p:sp>
        <p:nvSpPr>
          <p:cNvPr id="6" name="Title 3"/>
          <p:cNvSpPr txBox="1">
            <a:spLocks/>
          </p:cNvSpPr>
          <p:nvPr/>
        </p:nvSpPr>
        <p:spPr>
          <a:xfrm>
            <a:off x="1475656" y="836712"/>
            <a:ext cx="6537973" cy="3600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ru-RU" sz="1800" b="1" dirty="0">
              <a:solidFill>
                <a:srgbClr val="E60000"/>
              </a:solidFill>
            </a:endParaRPr>
          </a:p>
        </p:txBody>
      </p:sp>
      <p:sp>
        <p:nvSpPr>
          <p:cNvPr id="8" name="Title 3"/>
          <p:cNvSpPr txBox="1">
            <a:spLocks/>
          </p:cNvSpPr>
          <p:nvPr/>
        </p:nvSpPr>
        <p:spPr>
          <a:xfrm>
            <a:off x="120992" y="6197741"/>
            <a:ext cx="8843496" cy="54362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>
                <a:solidFill>
                  <a:srgbClr val="002060"/>
                </a:solidFill>
              </a:rPr>
              <a:t>г. Москва                </a:t>
            </a:r>
          </a:p>
          <a:p>
            <a:r>
              <a:rPr lang="ru-RU" sz="1800" dirty="0">
                <a:solidFill>
                  <a:srgbClr val="002060"/>
                </a:solidFill>
              </a:rPr>
              <a:t>26-28 июня 2018 г</a:t>
            </a:r>
            <a:r>
              <a:rPr lang="ru-RU" sz="1800" dirty="0" smtClean="0">
                <a:solidFill>
                  <a:srgbClr val="002060"/>
                </a:solidFill>
              </a:rPr>
              <a:t>. 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457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5692</TotalTime>
  <Words>1449</Words>
  <Application>Microsoft Office PowerPoint</Application>
  <PresentationFormat>Экран (4:3)</PresentationFormat>
  <Paragraphs>286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Office Theme</vt:lpstr>
      <vt:lpstr>Слайд 1</vt:lpstr>
      <vt:lpstr>Стратегическая Сессия :  №5 «Медико-социальная абилитация и реабилитация как единый непрерывный процесс»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Kristina</dc:creator>
  <cp:lastModifiedBy>User</cp:lastModifiedBy>
  <cp:revision>61</cp:revision>
  <dcterms:created xsi:type="dcterms:W3CDTF">2017-10-22T11:39:11Z</dcterms:created>
  <dcterms:modified xsi:type="dcterms:W3CDTF">2018-06-27T15:14:50Z</dcterms:modified>
</cp:coreProperties>
</file>