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62" r:id="rId3"/>
    <p:sldId id="263" r:id="rId4"/>
    <p:sldId id="272" r:id="rId5"/>
    <p:sldId id="276" r:id="rId6"/>
    <p:sldId id="264" r:id="rId7"/>
    <p:sldId id="273" r:id="rId8"/>
    <p:sldId id="275" r:id="rId9"/>
    <p:sldId id="265" r:id="rId10"/>
    <p:sldId id="267" r:id="rId11"/>
    <p:sldId id="269" r:id="rId12"/>
    <p:sldId id="268" r:id="rId13"/>
    <p:sldId id="271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/>
    <p:restoredTop sz="91337" autoAdjust="0"/>
  </p:normalViewPr>
  <p:slideViewPr>
    <p:cSldViewPr snapToGrid="0" snapToObjects="1">
      <p:cViewPr varScale="1">
        <p:scale>
          <a:sx n="79" d="100"/>
          <a:sy n="79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6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05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95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997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8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45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1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2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39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1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84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5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0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24B9E8"/>
            </a:gs>
            <a:gs pos="75000">
              <a:schemeClr val="bg1"/>
            </a:gs>
            <a:gs pos="52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5899D43-A4A2-D34C-A06D-5B04A82C6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704" y="4877442"/>
            <a:ext cx="1062718" cy="106271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F93CC8E-BC47-D24D-B543-DA85539AD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972" y="4783214"/>
            <a:ext cx="1062718" cy="106271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45247123-7661-C94B-8B20-314C44A705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86" y="4831921"/>
            <a:ext cx="1062718" cy="106271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BDF9CB4-1D31-0E47-B4B9-1DCC0896F3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984" y="4684098"/>
            <a:ext cx="1266632" cy="130793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AAFC05A-E274-D742-8365-E27D972DCA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1302" y="4878498"/>
            <a:ext cx="849430" cy="877129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91386769-FBC3-D043-A4CE-2F924F0FDB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69455" y="4737809"/>
            <a:ext cx="1086334" cy="112175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638" y="5175390"/>
            <a:ext cx="1741118" cy="4805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063" y="5082178"/>
            <a:ext cx="1279879" cy="5126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90" y="2295330"/>
            <a:ext cx="7117050" cy="14478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828" y="4934352"/>
            <a:ext cx="903204" cy="7286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AE10F20-6614-49F2-A02E-4E206ED345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4433" y="4808077"/>
            <a:ext cx="902224" cy="90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8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696"/>
            <a:ext cx="10515600" cy="4030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Равное отношение к каждому из членов команды, независимо от уровня подготовки и занимаемой должности</a:t>
            </a:r>
            <a:r>
              <a:rPr lang="ru-RU" sz="2400" b="1" dirty="0"/>
              <a:t>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5694" cy="111672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Правила группы</a:t>
            </a:r>
          </a:p>
        </p:txBody>
      </p:sp>
    </p:spTree>
    <p:extLst>
      <p:ext uri="{BB962C8B-B14F-4D97-AF65-F5344CB8AC3E}">
        <p14:creationId xmlns:p14="http://schemas.microsoft.com/office/powerpoint/2010/main" val="201242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38" y="1131488"/>
            <a:ext cx="10515600" cy="4030062"/>
          </a:xfrm>
        </p:spPr>
        <p:txBody>
          <a:bodyPr/>
          <a:lstStyle/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8838" y="244301"/>
            <a:ext cx="10145694" cy="111672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Образ Будущего 2035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3D76717-F514-44EE-8FFA-9AB98736917E}"/>
              </a:ext>
            </a:extLst>
          </p:cNvPr>
          <p:cNvSpPr/>
          <p:nvPr/>
        </p:nvSpPr>
        <p:spPr>
          <a:xfrm>
            <a:off x="518838" y="1131488"/>
            <a:ext cx="11258634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900" dirty="0"/>
              <a:t>Сформирована комфортная среда для добровольно мотивированных будущих и действующих медиков, где медицинское знание, его тайны и тонкости с удовольствием передаются наставниками и с интересом сберегаются и применяются наставляемыми. </a:t>
            </a:r>
          </a:p>
          <a:p>
            <a:pPr>
              <a:spcAft>
                <a:spcPts val="600"/>
              </a:spcAft>
            </a:pPr>
            <a:r>
              <a:rPr lang="ru-RU" sz="1900" dirty="0"/>
              <a:t>Разработаны и приняты необходимые законы на федеральном и региональном уровне по урегулированию и поддержке наставничества. Органы исполнительной власти на постоянной основе поддерживают наставничество и добровольчество на всех уровнях.</a:t>
            </a:r>
          </a:p>
          <a:p>
            <a:pPr>
              <a:spcAft>
                <a:spcPts val="600"/>
              </a:spcAft>
            </a:pPr>
            <a:r>
              <a:rPr lang="ru-RU" sz="1900" dirty="0"/>
              <a:t>Созданы и аккредитованы институты и выработана система наставничества и добровольчества в сфере здравоохранения на федеральном и региональном уровнях. В каждом регионе существует совет наставников, разработаны и утверждены критерии мотивации и стимулирования деятельности наставников. </a:t>
            </a:r>
          </a:p>
          <a:p>
            <a:pPr>
              <a:spcAft>
                <a:spcPts val="600"/>
              </a:spcAft>
            </a:pPr>
            <a:r>
              <a:rPr lang="ru-RU" sz="1900" dirty="0"/>
              <a:t>От школы до профессиональной деятельности каждого будущего медика ведет его наставник.</a:t>
            </a:r>
          </a:p>
          <a:p>
            <a:pPr>
              <a:spcAft>
                <a:spcPts val="600"/>
              </a:spcAft>
            </a:pPr>
            <a:r>
              <a:rPr lang="ru-RU" sz="1900" dirty="0"/>
              <a:t>Широкая общественность знает о результатах работы системы наставничества и добровольчества в медицине.</a:t>
            </a:r>
          </a:p>
          <a:p>
            <a:pPr>
              <a:spcAft>
                <a:spcPts val="600"/>
              </a:spcAft>
            </a:pPr>
            <a:r>
              <a:rPr lang="ru-RU" sz="1900" dirty="0"/>
              <a:t>Медицинское волонтерство является ценным и значимым ресурсом в сфере здравоохранения.</a:t>
            </a:r>
          </a:p>
          <a:p>
            <a:pPr>
              <a:spcAft>
                <a:spcPts val="600"/>
              </a:spcAft>
            </a:pPr>
            <a:r>
              <a:rPr lang="ru-RU" sz="1900" dirty="0"/>
              <a:t>Человек в РФ живет в среднем 78 лет. А средняя продолжительность здоровой жизни составляет 67 лет. Онкологические заболевания выявляются на ранних стадиях, а уровень младенческой смертности ниже, чем в европейских странах.</a:t>
            </a:r>
          </a:p>
        </p:txBody>
      </p:sp>
    </p:spTree>
    <p:extLst>
      <p:ext uri="{BB962C8B-B14F-4D97-AF65-F5344CB8AC3E}">
        <p14:creationId xmlns:p14="http://schemas.microsoft.com/office/powerpoint/2010/main" val="1954870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696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5694" cy="111672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Контрагенты - эффекты</a:t>
            </a:r>
          </a:p>
        </p:txBody>
      </p:sp>
    </p:spTree>
    <p:extLst>
      <p:ext uri="{BB962C8B-B14F-4D97-AF65-F5344CB8AC3E}">
        <p14:creationId xmlns:p14="http://schemas.microsoft.com/office/powerpoint/2010/main" val="148249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696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5694" cy="1116724"/>
          </a:xfrm>
        </p:spPr>
        <p:txBody>
          <a:bodyPr>
            <a:normAutofit/>
          </a:bodyPr>
          <a:lstStyle/>
          <a:p>
            <a:pPr algn="ctr"/>
            <a:r>
              <a:rPr lang="ru-RU">
                <a:solidFill>
                  <a:srgbClr val="002060"/>
                </a:solidFill>
              </a:rPr>
              <a:t>Реестр инициатив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78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696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Таблица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5694" cy="111672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Дорожная Карта</a:t>
            </a:r>
          </a:p>
        </p:txBody>
      </p:sp>
    </p:spTree>
    <p:extLst>
      <p:ext uri="{BB962C8B-B14F-4D97-AF65-F5344CB8AC3E}">
        <p14:creationId xmlns:p14="http://schemas.microsoft.com/office/powerpoint/2010/main" val="3601260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36900" cy="186537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Стратегическая Сессия: 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«Наставничество и добровольчество, как единый механизм развития»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chemeClr val="accent2"/>
                </a:solidFill>
              </a:rPr>
              <a:t>Группа</a:t>
            </a:r>
            <a:r>
              <a:rPr lang="en-US" sz="3200" b="1" dirty="0">
                <a:solidFill>
                  <a:schemeClr val="accent2"/>
                </a:solidFill>
              </a:rPr>
              <a:t> 3.2</a:t>
            </a:r>
            <a:r>
              <a:rPr lang="ru-RU" sz="3200" b="1" dirty="0">
                <a:solidFill>
                  <a:schemeClr val="accent2"/>
                </a:solidFill>
              </a:rPr>
              <a:t>: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9A07EB-5E7E-4814-A675-4DC0A88D12B7}"/>
              </a:ext>
            </a:extLst>
          </p:cNvPr>
          <p:cNvSpPr txBox="1"/>
          <p:nvPr/>
        </p:nvSpPr>
        <p:spPr>
          <a:xfrm>
            <a:off x="677334" y="2695677"/>
            <a:ext cx="46505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Валерия Игоревна </a:t>
            </a:r>
            <a:r>
              <a:rPr lang="ru-RU" sz="2000" dirty="0" err="1"/>
              <a:t>Качимова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/>
              <a:t>Трошанова</a:t>
            </a:r>
            <a:r>
              <a:rPr lang="ru-RU" sz="2000" dirty="0"/>
              <a:t> Ольга Владимировна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Коваленко Сергей Сергеевич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/>
              <a:t>Зимакова</a:t>
            </a:r>
            <a:r>
              <a:rPr lang="ru-RU" sz="2000" dirty="0"/>
              <a:t> Екатерина Игоревна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Лукьянова Ирина Александровна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Головин Владимир Александрович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/>
              <a:t>Мамуров</a:t>
            </a:r>
            <a:r>
              <a:rPr lang="ru-RU" sz="2000" dirty="0"/>
              <a:t> Евгений Борисович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0E36E3-49BD-4159-B16D-04B58C4F44AA}"/>
              </a:ext>
            </a:extLst>
          </p:cNvPr>
          <p:cNvSpPr txBox="1"/>
          <p:nvPr/>
        </p:nvSpPr>
        <p:spPr>
          <a:xfrm>
            <a:off x="6239407" y="2695677"/>
            <a:ext cx="46505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Белякова Анастасия Романовна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/>
              <a:t>Бортновский</a:t>
            </a:r>
            <a:r>
              <a:rPr lang="ru-RU" sz="2000" dirty="0"/>
              <a:t> Эдуард Олегович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Бакиев Рустам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/>
              <a:t>Зоболева</a:t>
            </a:r>
            <a:r>
              <a:rPr lang="ru-RU" sz="2000" dirty="0"/>
              <a:t> Александра Александровна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Обухов Иван Александрович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Черных Евгения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114728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7062" y="194356"/>
            <a:ext cx="10145694" cy="707136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Нормы настоящего – нормы будущего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218E2FD-E954-4D59-A0A8-F7AD33FA8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95" y="901492"/>
            <a:ext cx="5650314" cy="5762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Нормы настоящего:</a:t>
            </a:r>
          </a:p>
          <a:p>
            <a:r>
              <a:rPr lang="ru-RU" dirty="0"/>
              <a:t>Ступени профессионального становления медика изолированы друг от друга</a:t>
            </a:r>
          </a:p>
          <a:p>
            <a:r>
              <a:rPr lang="ru-RU" dirty="0"/>
              <a:t>Наставничество – назначение сверху</a:t>
            </a:r>
          </a:p>
          <a:p>
            <a:r>
              <a:rPr lang="ru-RU" dirty="0"/>
              <a:t>Законы не дают в полной мере медицинским сотрудникам спасать человеческие жизни</a:t>
            </a:r>
          </a:p>
          <a:p>
            <a:r>
              <a:rPr lang="ru-RU" dirty="0"/>
              <a:t>В медицинской сфере очень часто встречаются бесчеловечные медицинские сотрудники</a:t>
            </a:r>
          </a:p>
          <a:p>
            <a:r>
              <a:rPr lang="ru-RU" dirty="0"/>
              <a:t>Разобщенность абитуриентов, студентов медицинских ВУЗов, ординаторов и врачей</a:t>
            </a:r>
          </a:p>
          <a:p>
            <a:r>
              <a:rPr lang="ru-RU" dirty="0"/>
              <a:t>Недостаточная мотивация врачей и ординаторов к наставничеству</a:t>
            </a:r>
          </a:p>
          <a:p>
            <a:r>
              <a:rPr lang="ru-RU" dirty="0"/>
              <a:t>Низкая оценка мировоззрения будущей молодежи («живое» время тратится в соцсетях и играх)</a:t>
            </a:r>
          </a:p>
          <a:p>
            <a:r>
              <a:rPr lang="ru-RU" dirty="0"/>
              <a:t>Безответственность и безразличие молодежи к окружающим людям </a:t>
            </a:r>
          </a:p>
          <a:p>
            <a:r>
              <a:rPr lang="ru-RU" dirty="0"/>
              <a:t>Отсутствие нормативной базы, регулирующей наставничество на федеральном и региональном уровне</a:t>
            </a:r>
          </a:p>
          <a:p>
            <a:r>
              <a:rPr lang="ru-RU" dirty="0"/>
              <a:t>Отсутствие действующей системы наставничества в практическом здравоохранении</a:t>
            </a:r>
          </a:p>
        </p:txBody>
      </p:sp>
      <p:sp>
        <p:nvSpPr>
          <p:cNvPr id="9" name="Объект 4">
            <a:extLst>
              <a:ext uri="{FF2B5EF4-FFF2-40B4-BE49-F238E27FC236}">
                <a16:creationId xmlns:a16="http://schemas.microsoft.com/office/drawing/2014/main" id="{835452B8-0F64-4069-B086-A76FCD4555D0}"/>
              </a:ext>
            </a:extLst>
          </p:cNvPr>
          <p:cNvSpPr txBox="1">
            <a:spLocks/>
          </p:cNvSpPr>
          <p:nvPr/>
        </p:nvSpPr>
        <p:spPr>
          <a:xfrm>
            <a:off x="6332091" y="901492"/>
            <a:ext cx="5650314" cy="5762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dirty="0"/>
              <a:t>Нормы настоящего:</a:t>
            </a:r>
          </a:p>
          <a:p>
            <a:r>
              <a:rPr lang="ru-RU" dirty="0"/>
              <a:t>Активное навязывание идеи </a:t>
            </a:r>
            <a:r>
              <a:rPr lang="ru-RU" dirty="0" err="1"/>
              <a:t>волонтерства</a:t>
            </a:r>
            <a:r>
              <a:rPr lang="ru-RU" dirty="0"/>
              <a:t> и наставничества извне</a:t>
            </a:r>
          </a:p>
          <a:p>
            <a:r>
              <a:rPr lang="ru-RU" dirty="0"/>
              <a:t>Отсутствие у российских волонтеров возможности к международному профессиональному медицинскому </a:t>
            </a:r>
            <a:r>
              <a:rPr lang="ru-RU" dirty="0" err="1"/>
              <a:t>волонтерству</a:t>
            </a:r>
            <a:endParaRPr lang="ru-RU" dirty="0"/>
          </a:p>
          <a:p>
            <a:r>
              <a:rPr lang="ru-RU" dirty="0"/>
              <a:t>Отсутствие льгот для волонтеров в сфере здравоохранения при поступлении на различные формы обучения. Такие, как специалитет, ординатура и т.д., в медицинские учебные учреждения</a:t>
            </a:r>
          </a:p>
          <a:p>
            <a:r>
              <a:rPr lang="ru-RU" dirty="0"/>
              <a:t>Непонимание профессии врача, ее осознанности среди молодежи – непонимание социального значения медицинского </a:t>
            </a:r>
            <a:r>
              <a:rPr lang="ru-RU" dirty="0" err="1"/>
              <a:t>волонтерства</a:t>
            </a:r>
            <a:endParaRPr lang="ru-RU" dirty="0"/>
          </a:p>
          <a:p>
            <a:r>
              <a:rPr lang="ru-RU" dirty="0"/>
              <a:t>Нет открытого диалога о добровольчестве и наставничестве среди образовательных (школ) учреждений</a:t>
            </a:r>
          </a:p>
          <a:p>
            <a:r>
              <a:rPr lang="ru-RU" dirty="0"/>
              <a:t>Волонтеры часто используются как бесплатная физическая сила</a:t>
            </a:r>
          </a:p>
          <a:p>
            <a:r>
              <a:rPr lang="ru-RU" dirty="0"/>
              <a:t>В наставники идут с неохотой</a:t>
            </a:r>
          </a:p>
        </p:txBody>
      </p:sp>
    </p:spTree>
    <p:extLst>
      <p:ext uri="{BB962C8B-B14F-4D97-AF65-F5344CB8AC3E}">
        <p14:creationId xmlns:p14="http://schemas.microsoft.com/office/powerpoint/2010/main" val="245315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7062" y="194356"/>
            <a:ext cx="10145694" cy="707136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Нормы настоящего – нормы будущего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218E2FD-E954-4D59-A0A8-F7AD33FA8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95" y="901492"/>
            <a:ext cx="5650314" cy="5762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Нормы настоящего:</a:t>
            </a:r>
          </a:p>
          <a:p>
            <a:r>
              <a:rPr lang="ru-RU" dirty="0"/>
              <a:t>Отсутствие базы – как нормативной, так и материальной для поддержки наставничества, и, как следствие, отсутствие системы наставничества в образовательных учреждениях</a:t>
            </a:r>
          </a:p>
          <a:p>
            <a:r>
              <a:rPr lang="ru-RU" dirty="0"/>
              <a:t>Отсутствие должного понимания о сферах волонтерской деятельности организациями, которые желают сотрудничать с каким-либо движением</a:t>
            </a:r>
          </a:p>
          <a:p>
            <a:r>
              <a:rPr lang="ru-RU" dirty="0"/>
              <a:t>Малое кол-во каких-либо льгот для волонтеров в виде санаторно-курортных баз</a:t>
            </a:r>
          </a:p>
          <a:p>
            <a:r>
              <a:rPr lang="ru-RU" dirty="0"/>
              <a:t>Отсутствие интереса и понимания значимости добровольчества и наставничества в сфере здравоохранения среди молодежи</a:t>
            </a:r>
          </a:p>
          <a:p>
            <a:r>
              <a:rPr lang="ru-RU" dirty="0"/>
              <a:t>Недостаточность поддержки государства в теме наставничества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52551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7062" y="194356"/>
            <a:ext cx="10145694" cy="707136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Нормы настоящего – нормы будущего</a:t>
            </a:r>
          </a:p>
        </p:txBody>
      </p:sp>
      <p:sp>
        <p:nvSpPr>
          <p:cNvPr id="9" name="Объект 4">
            <a:extLst>
              <a:ext uri="{FF2B5EF4-FFF2-40B4-BE49-F238E27FC236}">
                <a16:creationId xmlns:a16="http://schemas.microsoft.com/office/drawing/2014/main" id="{835452B8-0F64-4069-B086-A76FCD4555D0}"/>
              </a:ext>
            </a:extLst>
          </p:cNvPr>
          <p:cNvSpPr txBox="1">
            <a:spLocks/>
          </p:cNvSpPr>
          <p:nvPr/>
        </p:nvSpPr>
        <p:spPr>
          <a:xfrm>
            <a:off x="787062" y="901492"/>
            <a:ext cx="10917258" cy="5762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2400" dirty="0"/>
              <a:t>Нормы будущего: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Разработка и принятие необходимых законов на федеральном и региональном уровне. Принятие законов по урегулированию и поддержке наставничества (24)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Создание института наставничества и добровольчества в сфере здравоохранения (13)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От школы до профессиональной деятельности каждого будущего медика ведет его наставник (12)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Выработка системы наставничества с широким информированием медицинского сообщества о результатах его внедрения (7)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Наставничество – добровольная инициатива, поддержанная сверху. Решение о добровольческой и наставнической деятельности принимается осознанно и добровольно (6)</a:t>
            </a:r>
          </a:p>
        </p:txBody>
      </p:sp>
    </p:spTree>
    <p:extLst>
      <p:ext uri="{BB962C8B-B14F-4D97-AF65-F5344CB8AC3E}">
        <p14:creationId xmlns:p14="http://schemas.microsoft.com/office/powerpoint/2010/main" val="3893149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7190" y="112171"/>
            <a:ext cx="10145694" cy="6827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Барьеры</a:t>
            </a:r>
          </a:p>
        </p:txBody>
      </p:sp>
      <p:sp>
        <p:nvSpPr>
          <p:cNvPr id="7" name="Объект 4">
            <a:extLst>
              <a:ext uri="{FF2B5EF4-FFF2-40B4-BE49-F238E27FC236}">
                <a16:creationId xmlns:a16="http://schemas.microsoft.com/office/drawing/2014/main" id="{5C86227E-5AF5-42B4-881B-AFBCBFA3BA22}"/>
              </a:ext>
            </a:extLst>
          </p:cNvPr>
          <p:cNvSpPr txBox="1">
            <a:spLocks/>
          </p:cNvSpPr>
          <p:nvPr/>
        </p:nvSpPr>
        <p:spPr>
          <a:xfrm>
            <a:off x="287190" y="983677"/>
            <a:ext cx="5650314" cy="5762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dirty="0"/>
              <a:t>Нормы будущего:</a:t>
            </a:r>
          </a:p>
          <a:p>
            <a:pPr>
              <a:buFont typeface="+mj-lt"/>
              <a:buAutoNum type="arabicPeriod"/>
            </a:pPr>
            <a:r>
              <a:rPr lang="ru-RU" dirty="0"/>
              <a:t>Разработка и принятие необходимых законов на федеральном и региональном уровне. Принятие законов по урегулированию и поддержке наставничества (24)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E7DBD7A-5B26-4686-995D-0A6F6B029223}"/>
              </a:ext>
            </a:extLst>
          </p:cNvPr>
          <p:cNvSpPr/>
          <p:nvPr/>
        </p:nvSpPr>
        <p:spPr>
          <a:xfrm>
            <a:off x="6525207" y="1240459"/>
            <a:ext cx="5379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Отсутствует связь потенциальных наставников с людьми, принимающими законы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3EF9018-9BD8-40B8-B303-F747DD6A99C5}"/>
              </a:ext>
            </a:extLst>
          </p:cNvPr>
          <p:cNvSpPr/>
          <p:nvPr/>
        </p:nvSpPr>
        <p:spPr>
          <a:xfrm>
            <a:off x="6525207" y="1886790"/>
            <a:ext cx="53796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Косность законодателей, отсутствие приоритетов в законотворчестве, низкая активность представителей здравоохранения в законодательных органах различных уровней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2D0221A-33AD-4CF4-A056-DF146D2AFF1E}"/>
              </a:ext>
            </a:extLst>
          </p:cNvPr>
          <p:cNvSpPr/>
          <p:nvPr/>
        </p:nvSpPr>
        <p:spPr>
          <a:xfrm>
            <a:off x="6525207" y="3218422"/>
            <a:ext cx="5379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Нет взаимодействия между государством и наставниками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D98494-6256-448B-9BFE-F96AA7E09CF2}"/>
              </a:ext>
            </a:extLst>
          </p:cNvPr>
          <p:cNvSpPr/>
          <p:nvPr/>
        </p:nvSpPr>
        <p:spPr>
          <a:xfrm>
            <a:off x="6525207" y="4393799"/>
            <a:ext cx="5227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Нет принятых характеристик и целей наставничества, поэтому пока сложно представить, в каком виде должен быть этот институт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53475BA-C739-4F0C-837F-6316C2C1C763}"/>
              </a:ext>
            </a:extLst>
          </p:cNvPr>
          <p:cNvSpPr/>
          <p:nvPr/>
        </p:nvSpPr>
        <p:spPr>
          <a:xfrm>
            <a:off x="6598359" y="580000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Отсутствие единой законодательной базы для регионов</a:t>
            </a:r>
          </a:p>
        </p:txBody>
      </p:sp>
      <p:sp>
        <p:nvSpPr>
          <p:cNvPr id="13" name="Объект 4">
            <a:extLst>
              <a:ext uri="{FF2B5EF4-FFF2-40B4-BE49-F238E27FC236}">
                <a16:creationId xmlns:a16="http://schemas.microsoft.com/office/drawing/2014/main" id="{BCCFAE59-AD13-4241-80D4-A1FA4C6572D8}"/>
              </a:ext>
            </a:extLst>
          </p:cNvPr>
          <p:cNvSpPr txBox="1">
            <a:spLocks/>
          </p:cNvSpPr>
          <p:nvPr/>
        </p:nvSpPr>
        <p:spPr>
          <a:xfrm>
            <a:off x="445686" y="4393798"/>
            <a:ext cx="5650314" cy="1200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2</a:t>
            </a:r>
            <a:r>
              <a:rPr lang="ru-RU" dirty="0"/>
              <a:t>. Создание института наставничества и добровольчества в сфере здравоохранения (13)</a:t>
            </a:r>
          </a:p>
        </p:txBody>
      </p:sp>
    </p:spTree>
    <p:extLst>
      <p:ext uri="{BB962C8B-B14F-4D97-AF65-F5344CB8AC3E}">
        <p14:creationId xmlns:p14="http://schemas.microsoft.com/office/powerpoint/2010/main" val="2606376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7190" y="112171"/>
            <a:ext cx="10145694" cy="6827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Барьеры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9D72587-21EE-4BE1-86C8-E55BDCE03B21}"/>
              </a:ext>
            </a:extLst>
          </p:cNvPr>
          <p:cNvSpPr/>
          <p:nvPr/>
        </p:nvSpPr>
        <p:spPr>
          <a:xfrm>
            <a:off x="287190" y="105757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3. От школы до профессиональной деятельности каждого будущего медика ведет его наставник (12)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94C97FA-2302-42B2-B7EC-D9C57D5C5447}"/>
              </a:ext>
            </a:extLst>
          </p:cNvPr>
          <p:cNvSpPr/>
          <p:nvPr/>
        </p:nvSpPr>
        <p:spPr>
          <a:xfrm>
            <a:off x="6291072" y="991130"/>
            <a:ext cx="53766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Отсутствие регламентов открытого взаимного доступа учащихся и медиков друг к другу для осуществления наставничества</a:t>
            </a:r>
          </a:p>
          <a:p>
            <a:r>
              <a:rPr lang="ru-RU" dirty="0"/>
              <a:t>Недостаточность качественных наставников на весь период обучения</a:t>
            </a:r>
          </a:p>
          <a:p>
            <a:r>
              <a:rPr lang="ru-RU" dirty="0"/>
              <a:t>Нехватка профессиональных наставников, нацеленных на результат и отсутствие заинтересованной целевой аудитории</a:t>
            </a:r>
          </a:p>
          <a:p>
            <a:r>
              <a:rPr lang="ru-RU" dirty="0"/>
              <a:t>Нет проработанной стратегии осуществления наставничества от школы до профессиональной деятельности</a:t>
            </a:r>
          </a:p>
          <a:p>
            <a:r>
              <a:rPr lang="ru-RU" dirty="0"/>
              <a:t>Нет критериев для отбора людей, подходящих на роль наставника</a:t>
            </a:r>
          </a:p>
          <a:p>
            <a:r>
              <a:rPr lang="ru-RU" dirty="0"/>
              <a:t>Отсутствие заинтересованности у потенциальных наставников</a:t>
            </a:r>
          </a:p>
          <a:p>
            <a:r>
              <a:rPr lang="ru-RU" dirty="0"/>
              <a:t>Недостаток наставников среди медицинских работников</a:t>
            </a:r>
          </a:p>
          <a:p>
            <a:r>
              <a:rPr lang="ru-RU" dirty="0"/>
              <a:t>Отсутствие целей быть наставником</a:t>
            </a:r>
          </a:p>
        </p:txBody>
      </p:sp>
    </p:spTree>
    <p:extLst>
      <p:ext uri="{BB962C8B-B14F-4D97-AF65-F5344CB8AC3E}">
        <p14:creationId xmlns:p14="http://schemas.microsoft.com/office/powerpoint/2010/main" val="86195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7190" y="112171"/>
            <a:ext cx="10145694" cy="6827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Барьеры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9D72587-21EE-4BE1-86C8-E55BDCE03B21}"/>
              </a:ext>
            </a:extLst>
          </p:cNvPr>
          <p:cNvSpPr/>
          <p:nvPr/>
        </p:nvSpPr>
        <p:spPr>
          <a:xfrm>
            <a:off x="287190" y="1057579"/>
            <a:ext cx="40897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5. Наставничество – добровольная инициатива, поддержанная сверху. Решение о добровольческой и наставнической деятельности принимается осознанно и добровольно (6)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8B0528C-BFB2-4B6F-BDFB-5F3D64ADD624}"/>
              </a:ext>
            </a:extLst>
          </p:cNvPr>
          <p:cNvSpPr/>
          <p:nvPr/>
        </p:nvSpPr>
        <p:spPr>
          <a:xfrm>
            <a:off x="5693664" y="877108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Низкий уровень преподавания, в т.ч. в школе, идеологии, патриотизма, культуры</a:t>
            </a:r>
          </a:p>
          <a:p>
            <a:r>
              <a:rPr lang="ru-RU" sz="2000" dirty="0"/>
              <a:t>Высокая загруженность наставников, отсутствие достаточного свободного времени, чтобы распорядиться им в пользу дополнительного добровольного труда</a:t>
            </a:r>
          </a:p>
          <a:p>
            <a:r>
              <a:rPr lang="ru-RU" sz="2000" dirty="0"/>
              <a:t>Недостаточное чувство ответственности и мотивации опытных врачей в подготовке молодых специалистов</a:t>
            </a:r>
          </a:p>
          <a:p>
            <a:r>
              <a:rPr lang="ru-RU" sz="2000" dirty="0"/>
              <a:t>Отсутствие поддержки сверху и недостаточность осознанности всей ответственной работы наставника</a:t>
            </a:r>
          </a:p>
          <a:p>
            <a:r>
              <a:rPr lang="ru-RU" sz="2000" dirty="0"/>
              <a:t>Нежелание брать наставляемых из-за страха воспитать себе соперника в профессии</a:t>
            </a:r>
          </a:p>
        </p:txBody>
      </p:sp>
    </p:spTree>
    <p:extLst>
      <p:ext uri="{BB962C8B-B14F-4D97-AF65-F5344CB8AC3E}">
        <p14:creationId xmlns:p14="http://schemas.microsoft.com/office/powerpoint/2010/main" val="193867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766" y="194356"/>
            <a:ext cx="10145694" cy="111672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Миссия группы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«Наставничество и добровольчество»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90D69AE-3083-44F3-B517-E78933F1C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766" y="1429069"/>
            <a:ext cx="10332042" cy="51058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/>
              <a:t>Выработать единое понимание наставничества и добровольчества, определить значимость и важность данной темы, проанализировать сложившуюся ситуацию в секторе волонтерства и наставничества, выявить проблемы и недостатки, и сформировать понятные и доступные пути дальнейшего развития в сфере здравоохранения и образования движения наставничества и волонтерства. </a:t>
            </a:r>
            <a:endParaRPr lang="en-US" sz="2400" dirty="0"/>
          </a:p>
          <a:p>
            <a:pPr marL="0" indent="0">
              <a:buNone/>
            </a:pPr>
            <a:r>
              <a:rPr lang="ru-RU" sz="2400" dirty="0"/>
              <a:t>Определить цели и задачи, наметить пути устранения недостатков и недочетов, и определить силы и средства, необходимые для этого. Разработать план и порядок действия для качественной работы наставников в сфере здравоохранения. </a:t>
            </a:r>
            <a:endParaRPr lang="en-US" sz="2400" dirty="0"/>
          </a:p>
          <a:p>
            <a:pPr marL="0" indent="0">
              <a:buNone/>
            </a:pPr>
            <a:r>
              <a:rPr lang="ru-RU" sz="2400" dirty="0"/>
              <a:t>Донести наши выработанные действия до органов исполнительной власти, а также до медицинских и образовательных учреждений, которые смогут помочь с вопросом воплощения наших действий в жизнь. </a:t>
            </a:r>
            <a:endParaRPr lang="en-US" sz="2400" dirty="0"/>
          </a:p>
          <a:p>
            <a:pPr marL="0" indent="0">
              <a:buNone/>
            </a:pPr>
            <a:r>
              <a:rPr lang="ru-RU" sz="2400" dirty="0"/>
              <a:t>Создать прецедент объединения мнений о наставничестве и добровольчестве в медицине всех вовлеченных сторон, чтобы сформировать достойный образ будущей системы здравоохранения в реальности.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24598510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312</TotalTime>
  <Words>995</Words>
  <Application>Microsoft Office PowerPoint</Application>
  <PresentationFormat>Широкоэкранный</PresentationFormat>
  <Paragraphs>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Грань</vt:lpstr>
      <vt:lpstr>Презентация PowerPoint</vt:lpstr>
      <vt:lpstr>Стратегическая Сессия:  «Наставничество и добровольчество, как единый механизм развития» Группа 3.2:</vt:lpstr>
      <vt:lpstr>Нормы настоящего – нормы будущего</vt:lpstr>
      <vt:lpstr>Нормы настоящего – нормы будущего</vt:lpstr>
      <vt:lpstr>Нормы настоящего – нормы будущего</vt:lpstr>
      <vt:lpstr>Барьеры</vt:lpstr>
      <vt:lpstr>Барьеры</vt:lpstr>
      <vt:lpstr>Барьеры</vt:lpstr>
      <vt:lpstr>Миссия группы  «Наставничество и добровольчество»</vt:lpstr>
      <vt:lpstr>Правила группы</vt:lpstr>
      <vt:lpstr>Образ Будущего 2035</vt:lpstr>
      <vt:lpstr>Контрагенты - эффекты</vt:lpstr>
      <vt:lpstr>Реестр инициатив</vt:lpstr>
      <vt:lpstr>Дорожная Карта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Павел Милосердов</cp:lastModifiedBy>
  <cp:revision>59</cp:revision>
  <dcterms:created xsi:type="dcterms:W3CDTF">2018-05-22T16:45:48Z</dcterms:created>
  <dcterms:modified xsi:type="dcterms:W3CDTF">2018-06-26T15:06:59Z</dcterms:modified>
</cp:coreProperties>
</file>