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21"/>
  </p:notesMasterIdLst>
  <p:sldIdLst>
    <p:sldId id="256" r:id="rId2"/>
    <p:sldId id="262" r:id="rId3"/>
    <p:sldId id="27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A72"/>
    <a:srgbClr val="24B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/>
    <p:restoredTop sz="91337" autoAdjust="0"/>
  </p:normalViewPr>
  <p:slideViewPr>
    <p:cSldViewPr snapToGrid="0" snapToObjects="1">
      <p:cViewPr varScale="1">
        <p:scale>
          <a:sx n="80" d="100"/>
          <a:sy n="80" d="100"/>
        </p:scale>
        <p:origin x="-102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5E8A9-57E6-485F-862F-1C9ED255943F}" type="datetimeFigureOut">
              <a:rPr lang="ru-RU" smtClean="0"/>
              <a:t>26.06.2018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FB77D-EEEB-4E5B-8352-0A6EBC43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9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B77D-EEEB-4E5B-8352-0A6EBC43DB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9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54" y="424518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90965" y="2097542"/>
            <a:ext cx="4065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Calibri"/>
              </a:rPr>
              <a:t>Тематическая группа </a:t>
            </a:r>
            <a:r>
              <a:rPr lang="ru-RU" sz="2800" dirty="0" smtClean="0">
                <a:solidFill>
                  <a:srgbClr val="002060"/>
                </a:solidFill>
                <a:latin typeface="Calibri"/>
              </a:rPr>
              <a:t>№ 6</a:t>
            </a:r>
            <a:endParaRPr lang="ru-RU" sz="28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8713" y="3722146"/>
            <a:ext cx="7410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Calibri"/>
              </a:rPr>
              <a:t>Лидер </a:t>
            </a:r>
            <a:r>
              <a:rPr lang="ru-RU" sz="2000" dirty="0" smtClean="0">
                <a:solidFill>
                  <a:srgbClr val="002060"/>
                </a:solidFill>
                <a:latin typeface="Calibri"/>
              </a:rPr>
              <a:t>темы</a:t>
            </a:r>
            <a:r>
              <a:rPr lang="ru-RU" sz="2000" dirty="0" smtClean="0">
                <a:solidFill>
                  <a:srgbClr val="002060"/>
                </a:solidFill>
                <a:latin typeface="Calibri"/>
              </a:rPr>
              <a:t>: РАЙМОВА Елена Григорьевна</a:t>
            </a:r>
            <a:endParaRPr lang="ru-RU" sz="2000" dirty="0">
              <a:solidFill>
                <a:srgbClr val="002060"/>
              </a:solidFill>
              <a:latin typeface="Calibri"/>
            </a:endParaRP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Calibri"/>
              </a:rPr>
              <a:t>Координатор </a:t>
            </a:r>
            <a:r>
              <a:rPr lang="ru-RU" sz="2000" dirty="0">
                <a:solidFill>
                  <a:srgbClr val="002060"/>
                </a:solidFill>
                <a:latin typeface="Calibri"/>
              </a:rPr>
              <a:t>группы: </a:t>
            </a:r>
            <a:r>
              <a:rPr lang="ru-RU" sz="2000" dirty="0" err="1" smtClean="0">
                <a:solidFill>
                  <a:srgbClr val="002060"/>
                </a:solidFill>
                <a:latin typeface="Calibri"/>
              </a:rPr>
              <a:t>Смышляев</a:t>
            </a:r>
            <a:r>
              <a:rPr lang="ru-RU" sz="2000" dirty="0" smtClean="0">
                <a:solidFill>
                  <a:srgbClr val="002060"/>
                </a:solidFill>
                <a:latin typeface="Calibri"/>
              </a:rPr>
              <a:t> Александр Сергеевич</a:t>
            </a:r>
            <a:endParaRPr lang="ru-RU" sz="20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86343" y="2706483"/>
            <a:ext cx="7410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Calibri"/>
              </a:rPr>
              <a:t>ПСИХОЛОГИЧЕСКАЯ ПОМОЩЬ НАСЕЛЕНИЮ</a:t>
            </a:r>
          </a:p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Calibri"/>
              </a:rPr>
              <a:t>В КРИЗИСНЫХ СИТУАЦИЯХ</a:t>
            </a:r>
            <a:endParaRPr lang="ru-RU" sz="2000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22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РЕЕСТР ИНИЦИАТИВ И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73709"/>
            <a:ext cx="8596668" cy="388077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E6884"/>
                </a:solidFill>
              </a:rPr>
              <a:t>ЗАДАНИЕ КАЖДОМУ УЧАСТНИКУ ГРУППЫ В КОНЦЕ ПЕРВОГО ДНЯ СЕССИИ:</a:t>
            </a:r>
          </a:p>
          <a:p>
            <a:pPr>
              <a:buNone/>
            </a:pPr>
            <a:endParaRPr lang="ru-RU" dirty="0" smtClean="0">
              <a:solidFill>
                <a:srgbClr val="0E6884"/>
              </a:solidFill>
            </a:endParaRPr>
          </a:p>
          <a:p>
            <a:r>
              <a:rPr lang="ru-RU" dirty="0" smtClean="0">
                <a:solidFill>
                  <a:srgbClr val="0E6884"/>
                </a:solidFill>
              </a:rPr>
              <a:t>Описать свой проект для представления группе на следующий день;</a:t>
            </a:r>
          </a:p>
          <a:p>
            <a:pPr>
              <a:buNone/>
            </a:pPr>
            <a:endParaRPr lang="ru-RU" dirty="0" smtClean="0">
              <a:solidFill>
                <a:srgbClr val="0E6884"/>
              </a:solidFill>
            </a:endParaRPr>
          </a:p>
          <a:p>
            <a:r>
              <a:rPr lang="ru-RU" dirty="0" smtClean="0">
                <a:solidFill>
                  <a:srgbClr val="0E6884"/>
                </a:solidFill>
              </a:rPr>
              <a:t>Описать свои компетенции, которыми готов делиться по запросу от участников группы и сформулировать запрос к участникам группы на необходимые компетенции, по которым считает необходимым свой личностный рост.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799172" y="19746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235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 ВТОРОЙ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81953"/>
            <a:ext cx="8596668" cy="47594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ЗАДАЧИ ВТОРОГО ДНЯ СЕССИИ</a:t>
            </a:r>
          </a:p>
          <a:p>
            <a:pPr algn="just"/>
            <a:r>
              <a:rPr lang="ru-RU" dirty="0" smtClean="0"/>
              <a:t>На основании коллективно сформулированного Образа будущего (ОБ), Тематические группы формируют список инициатив и проектов, актуальных для каждой темы. Затем выстраивают контур темы – формируют общий список контрагентов (в связке с ожидаемыми эффектами) и </a:t>
            </a:r>
            <a:r>
              <a:rPr lang="ru-RU" dirty="0" err="1" smtClean="0"/>
              <a:t>рейтингованием</a:t>
            </a:r>
            <a:r>
              <a:rPr lang="ru-RU" dirty="0" smtClean="0"/>
              <a:t> определяют ключевые КА-связки, с которыми выстраивается работа на первом этапе.</a:t>
            </a:r>
          </a:p>
          <a:p>
            <a:pPr algn="just"/>
            <a:r>
              <a:rPr lang="ru-RU" dirty="0" smtClean="0"/>
              <a:t>После этого группы переходят к построению Дорожных карт и определяют струны (направления), по которым проектируется деятельность для достижения ОБ. Рекомендуемый набор струн: События, </a:t>
            </a:r>
            <a:r>
              <a:rPr lang="ru-RU" dirty="0" err="1" smtClean="0"/>
              <a:t>Медиа</a:t>
            </a:r>
            <a:r>
              <a:rPr lang="ru-RU" dirty="0" smtClean="0"/>
              <a:t>, Власть и нормотворчество, Команда, Ресурсы, Струны по ключевым контрагентам (рекомендуется проектирование на </a:t>
            </a:r>
            <a:r>
              <a:rPr lang="ru-RU" dirty="0" err="1" smtClean="0"/>
              <a:t>стратсессии</a:t>
            </a:r>
            <a:r>
              <a:rPr lang="ru-RU" dirty="0" smtClean="0"/>
              <a:t> не более чем 7 струн). Для каждой группы проработка нормативных барьеров обязательна.</a:t>
            </a:r>
          </a:p>
          <a:p>
            <a:pPr algn="just"/>
            <a:r>
              <a:rPr lang="ru-RU" dirty="0" smtClean="0"/>
              <a:t>В конце второго дня на пленарном заседании-Смотре экспертам, выбранным с помощью рейтинга из числа самих участников тематических групп, представляются презентация Дорожных карт, сформированных на основе Образа будущего (первый день). </a:t>
            </a:r>
          </a:p>
          <a:p>
            <a:pPr algn="just"/>
            <a:r>
              <a:rPr lang="ru-RU" dirty="0" smtClean="0"/>
              <a:t>Для всех групп сквозные направления: </a:t>
            </a:r>
          </a:p>
          <a:p>
            <a:pPr algn="just">
              <a:buNone/>
            </a:pPr>
            <a:r>
              <a:rPr lang="ru-RU" dirty="0" smtClean="0"/>
              <a:t>        - нормативно-правовые и административные барьеры, законодательные инициативы.</a:t>
            </a:r>
          </a:p>
          <a:p>
            <a:pPr algn="just">
              <a:buNone/>
            </a:pPr>
            <a:r>
              <a:rPr lang="ru-RU" dirty="0" smtClean="0"/>
              <a:t>        - модель работы Тематической группы в регионе</a:t>
            </a:r>
          </a:p>
          <a:p>
            <a:pPr algn="just"/>
            <a:r>
              <a:rPr lang="ru-RU" dirty="0" smtClean="0"/>
              <a:t>На Смотре Большое жюри рассматривает презентации Тематических групп с точки зрения оказания поддержки. Поддержка может быть оказана исключительно в проектной логике, на основании предложений группы и заявленной ответственности лидеров групп и конкретных проектов.</a:t>
            </a:r>
          </a:p>
          <a:p>
            <a:endParaRPr lang="ru-RU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08316" y="20660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ПРОЕКТОВ, ИНИЦИАТИВ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49743"/>
              </p:ext>
            </p:extLst>
          </p:nvPr>
        </p:nvGraphicFramePr>
        <p:xfrm>
          <a:off x="804037" y="1604682"/>
          <a:ext cx="7568998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0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РЕЙТИНГ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04037" y="4465963"/>
            <a:ext cx="74403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C5A72"/>
                </a:solidFill>
              </a:rPr>
              <a:t>Примечание: Знакомство начинается с представления проекта несколькими тезисами.</a:t>
            </a:r>
          </a:p>
          <a:p>
            <a:r>
              <a:rPr lang="ru-RU" dirty="0" smtClean="0">
                <a:solidFill>
                  <a:srgbClr val="0C5A72"/>
                </a:solidFill>
              </a:rPr>
              <a:t>Делается ОПИСАНИЕ КЛЮЧЕВЫХ ПРОЕКТОВ/ИНИЦИАТИВ.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16825" y="137509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КОНТУР ПРОЕКТА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440137"/>
              </p:ext>
            </p:extLst>
          </p:nvPr>
        </p:nvGraphicFramePr>
        <p:xfrm>
          <a:off x="677862" y="2160588"/>
          <a:ext cx="8596139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35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КОНТРАГЕНТЫ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872324" y="16088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46814"/>
            <a:ext cx="8596668" cy="388077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C5A72"/>
                </a:solidFill>
              </a:rPr>
              <a:t>Струны:</a:t>
            </a:r>
          </a:p>
          <a:p>
            <a:pPr>
              <a:buAutoNum type="arabicPeriod"/>
            </a:pPr>
            <a:r>
              <a:rPr lang="ru-RU" sz="2800" b="1" dirty="0" smtClean="0">
                <a:solidFill>
                  <a:srgbClr val="0C5A72"/>
                </a:solidFill>
              </a:rPr>
              <a:t>Власть</a:t>
            </a:r>
          </a:p>
          <a:p>
            <a:pPr>
              <a:buAutoNum type="arabicPeriod"/>
            </a:pPr>
            <a:r>
              <a:rPr lang="ru-RU" sz="2800" b="1" dirty="0" smtClean="0">
                <a:solidFill>
                  <a:srgbClr val="0C5A72"/>
                </a:solidFill>
              </a:rPr>
              <a:t>События</a:t>
            </a:r>
          </a:p>
          <a:p>
            <a:pPr>
              <a:buAutoNum type="arabicPeriod"/>
            </a:pPr>
            <a:r>
              <a:rPr lang="ru-RU" sz="2800" b="1" dirty="0" err="1" smtClean="0">
                <a:solidFill>
                  <a:srgbClr val="0C5A72"/>
                </a:solidFill>
              </a:rPr>
              <a:t>Медиа</a:t>
            </a:r>
            <a:endParaRPr lang="ru-RU" sz="2800" b="1" dirty="0" smtClean="0">
              <a:solidFill>
                <a:srgbClr val="0C5A72"/>
              </a:solidFill>
            </a:endParaRPr>
          </a:p>
          <a:p>
            <a:pPr>
              <a:buAutoNum type="arabicPeriod"/>
            </a:pPr>
            <a:r>
              <a:rPr lang="ru-RU" sz="2800" b="1" dirty="0" smtClean="0">
                <a:solidFill>
                  <a:srgbClr val="0C5A72"/>
                </a:solidFill>
              </a:rPr>
              <a:t>Команда</a:t>
            </a:r>
          </a:p>
          <a:p>
            <a:pPr>
              <a:buAutoNum type="arabicPeriod"/>
            </a:pPr>
            <a:r>
              <a:rPr lang="ru-RU" sz="2800" b="1" dirty="0" smtClean="0">
                <a:solidFill>
                  <a:srgbClr val="0C5A72"/>
                </a:solidFill>
              </a:rPr>
              <a:t>Ресурсы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13816" y="201168"/>
            <a:ext cx="7584033" cy="618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РОЛИ - ИЗМЕНЕНИЯ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63802"/>
              </p:ext>
            </p:extLst>
          </p:nvPr>
        </p:nvGraphicFramePr>
        <p:xfrm>
          <a:off x="797858" y="1896753"/>
          <a:ext cx="8597153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8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РОЛИ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7858" y="4723509"/>
            <a:ext cx="8597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C5A72"/>
                </a:solidFill>
              </a:rPr>
              <a:t>Прим.: не </a:t>
            </a:r>
            <a:r>
              <a:rPr lang="ru-RU" dirty="0" err="1" smtClean="0">
                <a:solidFill>
                  <a:srgbClr val="0C5A72"/>
                </a:solidFill>
              </a:rPr>
              <a:t>рейтингуем</a:t>
            </a:r>
            <a:r>
              <a:rPr lang="ru-RU" dirty="0" smtClean="0">
                <a:solidFill>
                  <a:srgbClr val="0C5A72"/>
                </a:solidFill>
              </a:rPr>
              <a:t>, не ограничиваем количество ролей к одной норме и наоборот. Роли – субъекты.</a:t>
            </a:r>
            <a:endParaRPr lang="ru-RU" dirty="0">
              <a:solidFill>
                <a:srgbClr val="0C5A72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18628" y="24956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 – СТАРТОВЫЕ ДЕЙСТВИЯ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204760"/>
              </p:ext>
            </p:extLst>
          </p:nvPr>
        </p:nvGraphicFramePr>
        <p:xfrm>
          <a:off x="677861" y="2160588"/>
          <a:ext cx="859614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90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9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490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СОБЫТИЯ/ДЕЙСТВИЯ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790028" y="19939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ГРУППЫ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925912"/>
              </p:ext>
            </p:extLst>
          </p:nvPr>
        </p:nvGraphicFramePr>
        <p:xfrm>
          <a:off x="677862" y="2160588"/>
          <a:ext cx="8596139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35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ОБЪЯВЛЕННЫЕ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В РАМКАХ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918044" y="16088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ИНФОРМАЦИОННЫЕ РЕСУРСЫ ГРУППЫ</a:t>
            </a:r>
            <a:endParaRPr lang="ru-RU" sz="1400" b="1" dirty="0">
              <a:solidFill>
                <a:srgbClr val="002060"/>
              </a:solidFill>
              <a:latin typeface="+mj-lt"/>
            </a:endParaRPr>
          </a:p>
          <a:p>
            <a:endParaRPr lang="ru-RU" sz="14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ФБ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+mj-lt"/>
              </a:rPr>
              <a:t>Вацап</a:t>
            </a:r>
            <a:endParaRPr lang="ru-RU" b="1" dirty="0" smtClean="0">
              <a:solidFill>
                <a:srgbClr val="002060"/>
              </a:solidFill>
              <a:latin typeface="+mj-lt"/>
            </a:endParaRP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Контакты для связи: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ФИО, </a:t>
            </a:r>
            <a:r>
              <a:rPr lang="ru-RU" b="1" dirty="0" err="1" smtClean="0">
                <a:solidFill>
                  <a:srgbClr val="002060"/>
                </a:solidFill>
                <a:latin typeface="+mj-lt"/>
              </a:rPr>
              <a:t>тлф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+mj-lt"/>
              </a:rPr>
              <a:t>эл.почта</a:t>
            </a:r>
            <a:endParaRPr lang="ru-RU" b="1" dirty="0" smtClean="0">
              <a:solidFill>
                <a:srgbClr val="002060"/>
              </a:solidFill>
              <a:latin typeface="+mj-lt"/>
            </a:endParaRP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+mj-lt"/>
              </a:rPr>
              <a:t>Хэштеги</a:t>
            </a:r>
            <a:endParaRPr lang="ru-RU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59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2249424" y="2717473"/>
            <a:ext cx="6995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8329" y="455414"/>
            <a:ext cx="2779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E60000"/>
                </a:solidFill>
                <a:latin typeface="Calibri"/>
              </a:rPr>
              <a:t>НАЗВАНИЕ ГРУППЫ</a:t>
            </a:r>
          </a:p>
        </p:txBody>
      </p:sp>
    </p:spTree>
    <p:extLst>
      <p:ext uri="{BB962C8B-B14F-4D97-AF65-F5344CB8AC3E}">
        <p14:creationId xmlns:p14="http://schemas.microsoft.com/office/powerpoint/2010/main" val="306388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6743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:</a:t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«ИМПЛЕМЕНТАЦИЯ ПСИХОЛОГИИ В МЕДИЦИНУ»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5294"/>
            <a:ext cx="8879541" cy="40714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ЗАДАЧИ ПЕРВОГО ДНЯ СЕССИИ:</a:t>
            </a:r>
          </a:p>
          <a:p>
            <a:endParaRPr lang="ru-RU" sz="3200" b="1" dirty="0" smtClean="0">
              <a:solidFill>
                <a:srgbClr val="1B5077"/>
              </a:solidFill>
              <a:latin typeface="+mj-lt"/>
              <a:ea typeface="+mj-ea"/>
              <a:cs typeface="+mj-cs"/>
            </a:endParaRPr>
          </a:p>
          <a:p>
            <a:r>
              <a:rPr lang="ru-RU" sz="32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Мы ответим на актуальные вопросы и придём к общему видению совместного будущего, сверим основные шаги в его достижении, измерим собственный потенциал и определим преодолеваемые барьеры.</a:t>
            </a:r>
          </a:p>
          <a:p>
            <a:pPr algn="just"/>
            <a:r>
              <a:rPr lang="ru-RU" sz="32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Практически на всех сегодняшних мероприятиях звучит один и тот же тезис: у нас есть стратегии, программы инновационного развития, программы научно-технического развития, дорожные карты, но до сих пор нет единого понимания целевой модели, которая была бы принята сообществом. В конце первого дня на пленарном заседании-Смотре экспертам, выбранным с помощью рейтинга из числа самих участников тематических групп, представляются презентации работы групп первого дня.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838200" y="241318"/>
            <a:ext cx="6537973" cy="4470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ПСИХОЛОГИЧЕСКАЯ ПОМОЩЬ НАСЕЛЕНИЮ</a:t>
            </a:r>
          </a:p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В КРИЗИСНЫХ СИТУАЦИЯХ</a:t>
            </a:r>
            <a:endParaRPr lang="ru-RU" sz="1800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72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Правила работы на сессии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2497"/>
            <a:ext cx="8596668" cy="43588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Быть </a:t>
            </a:r>
            <a:r>
              <a:rPr lang="ru-RU" sz="2000" b="1" dirty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дружелюбными по отношению друг к другу, проявлять взаимоуважение и взаимовыручку. Все уникальны и равноправны в </a:t>
            </a: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группе</a:t>
            </a:r>
            <a:r>
              <a:rPr lang="ru-RU" sz="2000" b="1" dirty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. Не перебивать друг друга.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Принятие </a:t>
            </a:r>
            <a:r>
              <a:rPr lang="ru-RU" sz="2000" b="1" dirty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решения достигается полным согласием всех членов группы. </a:t>
            </a:r>
            <a:endParaRPr lang="en-US" sz="2000" b="1" dirty="0">
              <a:solidFill>
                <a:srgbClr val="1B5077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Правило </a:t>
            </a:r>
            <a:r>
              <a:rPr lang="ru-RU" sz="2000" b="1" dirty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поднятой руки.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Координатор </a:t>
            </a:r>
            <a:r>
              <a:rPr lang="ru-RU" sz="2000" b="1" dirty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всегда прав(по </a:t>
            </a: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технологии </a:t>
            </a:r>
            <a:r>
              <a:rPr lang="ru-RU" sz="2000" b="1" dirty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ведения группы</a:t>
            </a: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Соблюдать установленный </a:t>
            </a:r>
            <a:r>
              <a:rPr lang="ru-RU" sz="2000" b="1" dirty="0" err="1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тайминг</a:t>
            </a: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5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16475"/>
            <a:ext cx="9067302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НАСТОЯЩЕГО – НОРМЫ БУДУЩЕГО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226552"/>
              </p:ext>
            </p:extLst>
          </p:nvPr>
        </p:nvGraphicFramePr>
        <p:xfrm>
          <a:off x="788893" y="1459944"/>
          <a:ext cx="8417859" cy="3918353"/>
        </p:xfrm>
        <a:graphic>
          <a:graphicData uri="http://schemas.openxmlformats.org/drawingml/2006/table">
            <a:tbl>
              <a:tblPr firstRow="1" bandRow="1"/>
              <a:tblGrid>
                <a:gridCol w="386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5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1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Специалистам помогающих профессиях необходима психогигиена, методики которые защищали бы их от профессионального выгорания. Нет системы подготовки специалистов по реабилитации самих специалистов.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Создана система подготовки специалистов по реабилитации самих специалистов, внедрены в среду врачей, психологов, социальных работников. Психологические технологии, которые помогают справляться с эмоциональными трудностями и повышаюь проф уровень в плане повышения компетенции в области комуникации специалист-пациент.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Низкая, недостаточная информированость специалистов о возможностях самореабелитации.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Создана информационное пространство и пропаганда таких возможностей в разных формах.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Отсуствие порядка межведомственного взаимодействия на Федеральном уровне в условиях  кризисных и чрезвычайных ситуациях.Отсуствие приемственности в терапии и психологической коррекции населения, пострадавшего в чрезвычайных и кризисных ситуациях.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Разработан порядок межведомственного взаимодействия в кризисных и чрезвычайных ситуациях. Создана система взаимодействия между психиатрическими и психологическими службами в рамках оказания бесплатной помощи пострадавшим в чрезвычайных и кризисных ситуайиях.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Отсуствие психологического сопровождения медицинских работников в их проф. деятельности. Нет законодательной базы, обеспечивающая реабилитацию психологов и медиков, сопровождающих населения в К и ЧС ситуациях.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Обязательная психологическая защита врача в трудных проф. ситуациях. Действует закон закрепляющий обязательную бесплатную реабилитацию  медиков и психологов, сопровождающих население в К и ЧС.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788893" y="92180"/>
            <a:ext cx="6537973" cy="1034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ПСИХОЛОГИЧЕСКАЯ ПОМОЩЬ НАСЕЛЕНИЮ</a:t>
            </a:r>
          </a:p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В КРИЗИСНЫХ СИТУАЦИЯХ</a:t>
            </a:r>
          </a:p>
          <a:p>
            <a:pPr algn="l"/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16475"/>
            <a:ext cx="8596668" cy="1320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БАРЬЕРЫ ПЕРЕХОДА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368773"/>
              </p:ext>
            </p:extLst>
          </p:nvPr>
        </p:nvGraphicFramePr>
        <p:xfrm>
          <a:off x="677334" y="1285709"/>
          <a:ext cx="8726113" cy="371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3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БАРЬЕР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программах обучения мед. персонала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отсуствует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обучение психологическим практикам.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Недооценка значимости психического здоровья населения.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Неинформированость чиновников , принимающих решений о необходимых нормах подготовки и практической работы специалистов помогающих  профессий.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Отсуствие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норм психогигиены при подготовки специалистов помогающих профессий.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Отсуствие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финансирования.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Отсуствие целевого информационного ресурса. Отсуствие  понимания необходимости такого информационного пространства.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Отсуствие законодательной базы разделения деятельности, взаимодействия и приемственности специалистов , работающих с население в К и ЧС. Отсуствие финансирования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Отсуствие политической воли и гражданской позиции отвественных лиц.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Барьер выполнению всех указанных пунктов является мировая система империализма которая управляет жизнью цивилизации ложными религиями, ложными деньгами, ложной культурой и противоречит природной космической системе управления сознанием человека. Головной мозг человека является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биэлектронной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компонентной системой, управляемой космосом.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>
          <a:xfrm>
            <a:off x="799172" y="5760566"/>
            <a:ext cx="6116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B5065"/>
                </a:solidFill>
              </a:rPr>
              <a:t>Примечание: не </a:t>
            </a:r>
            <a:r>
              <a:rPr lang="ru-RU" sz="1600" dirty="0" err="1" smtClean="0">
                <a:solidFill>
                  <a:srgbClr val="0B5065"/>
                </a:solidFill>
              </a:rPr>
              <a:t>рейтингуем</a:t>
            </a:r>
            <a:r>
              <a:rPr lang="ru-RU" sz="1600" dirty="0" smtClean="0">
                <a:solidFill>
                  <a:srgbClr val="0B5065"/>
                </a:solidFill>
              </a:rPr>
              <a:t>.</a:t>
            </a:r>
            <a:endParaRPr lang="ru-RU" sz="1600" dirty="0">
              <a:solidFill>
                <a:srgbClr val="0B5065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788893" y="92180"/>
            <a:ext cx="6537973" cy="1034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ПСИХОЛОГИЧЕСКАЯ ПОМОЩЬ НАСЕЛЕНИЮ</a:t>
            </a:r>
          </a:p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В КРИЗИСНЫХ СИТУАЦИЯХ</a:t>
            </a:r>
          </a:p>
          <a:p>
            <a:pPr algn="l"/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757" y="1001916"/>
            <a:ext cx="8596668" cy="1320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775915"/>
              </p:ext>
            </p:extLst>
          </p:nvPr>
        </p:nvGraphicFramePr>
        <p:xfrm>
          <a:off x="810972" y="1662316"/>
          <a:ext cx="8463030" cy="128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МИССИЯ</a:t>
                      </a:r>
                      <a:r>
                        <a:rPr lang="ru-RU" sz="1200" baseline="0" dirty="0" smtClean="0"/>
                        <a:t> ОБЩАЯ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рабочей модели поддержания психологической безопасности  и  здоровья нации на всех этапах - от помощи в кризисных состояниях до реабилитации и профилактики.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ctangle 6"/>
          <p:cNvSpPr/>
          <p:nvPr/>
        </p:nvSpPr>
        <p:spPr>
          <a:xfrm>
            <a:off x="704757" y="4663253"/>
            <a:ext cx="6116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B5065"/>
                </a:solidFill>
              </a:rPr>
              <a:t>Примечание: не </a:t>
            </a:r>
            <a:r>
              <a:rPr lang="ru-RU" sz="1600" dirty="0" err="1" smtClean="0">
                <a:solidFill>
                  <a:srgbClr val="0B5065"/>
                </a:solidFill>
              </a:rPr>
              <a:t>рейтингуем</a:t>
            </a:r>
            <a:r>
              <a:rPr lang="ru-RU" sz="1600" dirty="0" smtClean="0">
                <a:solidFill>
                  <a:srgbClr val="0B5065"/>
                </a:solidFill>
              </a:rPr>
              <a:t>, результат - сборка.</a:t>
            </a:r>
            <a:endParaRPr lang="ru-RU" sz="1600" dirty="0">
              <a:solidFill>
                <a:srgbClr val="0B5065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88893" y="92180"/>
            <a:ext cx="6537973" cy="1034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ПСИХОЛОГИЧЕСКАЯ ПОМОЩЬ НАСЕЛЕНИЮ</a:t>
            </a:r>
          </a:p>
          <a:p>
            <a:pPr lvl="0" algn="l"/>
            <a:r>
              <a:rPr lang="ru-RU" sz="1800" b="1" dirty="0">
                <a:solidFill>
                  <a:srgbClr val="002060"/>
                </a:solidFill>
                <a:latin typeface="Calibri"/>
              </a:rPr>
              <a:t>В КРИЗИСНЫХ СИТУАЦИЯХ</a:t>
            </a:r>
          </a:p>
          <a:p>
            <a:pPr algn="l"/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ЛИЧНЫЕ МИССИИ И ОБЪЯВЛЕННЫЕ ДЕЙСТВИЯ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086130"/>
              </p:ext>
            </p:extLst>
          </p:nvPr>
        </p:nvGraphicFramePr>
        <p:xfrm>
          <a:off x="677863" y="2160588"/>
          <a:ext cx="8017901" cy="2070770"/>
        </p:xfrm>
        <a:graphic>
          <a:graphicData uri="http://schemas.openxmlformats.org/drawingml/2006/table">
            <a:tbl>
              <a:tblPr firstRow="1" bandRow="1"/>
              <a:tblGrid>
                <a:gridCol w="203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7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26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>
          <a:xfrm>
            <a:off x="704757" y="4663253"/>
            <a:ext cx="6116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B5065"/>
                </a:solidFill>
              </a:rPr>
              <a:t>Примечание: простым списком.</a:t>
            </a:r>
            <a:endParaRPr lang="ru-RU" sz="1600" dirty="0">
              <a:solidFill>
                <a:srgbClr val="0B5065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91780" y="24956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50270"/>
            <a:ext cx="8596668" cy="1111624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ГРУППЫ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395253"/>
              </p:ext>
            </p:extLst>
          </p:nvPr>
        </p:nvGraphicFramePr>
        <p:xfrm>
          <a:off x="677862" y="2160588"/>
          <a:ext cx="8726113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46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>
          <a:xfrm>
            <a:off x="597177" y="4833588"/>
            <a:ext cx="61167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B5065"/>
                </a:solidFill>
              </a:rPr>
              <a:t>Прим.: принимаются единогласно.</a:t>
            </a:r>
            <a:endParaRPr lang="ru-RU" sz="1600" dirty="0">
              <a:solidFill>
                <a:srgbClr val="0B5065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99794" y="27994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 БУДУЩЕГО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1B5077"/>
                </a:solidFill>
                <a:latin typeface="+mj-lt"/>
                <a:ea typeface="+mj-ea"/>
                <a:cs typeface="+mj-cs"/>
              </a:rPr>
              <a:t>Описательные конструкции видения будущего собираются в виде общей сборки в единый образ.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35748" y="18832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  <a:latin typeface="Calibri"/>
              </a:rPr>
              <a:t>НАЗВАНИЕ ГРУППЫ</a:t>
            </a:r>
            <a:endParaRPr lang="ru-RU" sz="1800" b="1" dirty="0">
              <a:solidFill>
                <a:srgbClr val="E6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603</TotalTime>
  <Words>1032</Words>
  <Application>Microsoft Office PowerPoint</Application>
  <PresentationFormat>Произвольный</PresentationFormat>
  <Paragraphs>142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Презентация PowerPoint</vt:lpstr>
      <vt:lpstr>Стратегическая Сессия : «ИМПЛЕМЕНТАЦИЯ ПСИХОЛОГИИ В МЕДИЦИНУ»</vt:lpstr>
      <vt:lpstr>Правила работы на сессии</vt:lpstr>
      <vt:lpstr>НОРМЫ НАСТОЯЩЕГО – НОРМЫ БУДУЩЕГО </vt:lpstr>
      <vt:lpstr>БАРЬЕРЫ ПЕРЕХОДА</vt:lpstr>
      <vt:lpstr>МИССИЯ</vt:lpstr>
      <vt:lpstr>ЛИЧНЫЕ МИССИИ И ОБЪЯВЛЕННЫЕ ДЕЙСТВИЯ</vt:lpstr>
      <vt:lpstr>ПРАВИЛА ГРУППЫ</vt:lpstr>
      <vt:lpstr>ОБРАЗ БУДУЩЕГО</vt:lpstr>
      <vt:lpstr>РЕЕСТР ИНИЦИАТИВ И ПРОЕКТОВ</vt:lpstr>
      <vt:lpstr>ДЕНЬ ВТОРОЙ</vt:lpstr>
      <vt:lpstr>РЕЙТИНГ ПРОЕКТОВ, ИНИЦИАТИВ</vt:lpstr>
      <vt:lpstr>КОНТУР ПРОЕКТА</vt:lpstr>
      <vt:lpstr>ДОРОЖНАЯ КАРТА</vt:lpstr>
      <vt:lpstr>РОЛИ - ИЗМЕНЕНИЯ</vt:lpstr>
      <vt:lpstr>ДОРОЖНАЯ КАРТА – СТАРТОВЫЕ ДЕЙСТВИЯ</vt:lpstr>
      <vt:lpstr>СОСТАВ ГРУППЫ</vt:lpstr>
      <vt:lpstr>НАЗВАНИЕ ГРУППЫ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401</cp:lastModifiedBy>
  <cp:revision>63</cp:revision>
  <dcterms:created xsi:type="dcterms:W3CDTF">2018-05-22T16:45:48Z</dcterms:created>
  <dcterms:modified xsi:type="dcterms:W3CDTF">2018-06-26T14:57:04Z</dcterms:modified>
</cp:coreProperties>
</file>