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5" r:id="rId1"/>
  </p:sldMasterIdLst>
  <p:sldIdLst>
    <p:sldId id="256" r:id="rId2"/>
    <p:sldId id="262" r:id="rId3"/>
    <p:sldId id="263" r:id="rId4"/>
    <p:sldId id="264" r:id="rId5"/>
    <p:sldId id="274" r:id="rId6"/>
    <p:sldId id="265" r:id="rId7"/>
    <p:sldId id="266" r:id="rId8"/>
    <p:sldId id="267" r:id="rId9"/>
    <p:sldId id="268" r:id="rId10"/>
    <p:sldId id="269" r:id="rId11"/>
    <p:sldId id="270" r:id="rId12"/>
    <p:sldId id="275" r:id="rId13"/>
    <p:sldId id="271" r:id="rId14"/>
    <p:sldId id="272" r:id="rId15"/>
    <p:sldId id="273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4B9E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70"/>
    <p:restoredTop sz="91337" autoAdjust="0"/>
  </p:normalViewPr>
  <p:slideViewPr>
    <p:cSldViewPr snapToGrid="0" snapToObjects="1">
      <p:cViewPr>
        <p:scale>
          <a:sx n="75" d="100"/>
          <a:sy n="75" d="100"/>
        </p:scale>
        <p:origin x="-926" y="-19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B2EE-489D-5841-A5FF-BB700DA9CD5B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5E5B2-4852-4D46-B83A-E9EA40C8B6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0264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B2EE-489D-5841-A5FF-BB700DA9CD5B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5E5B2-4852-4D46-B83A-E9EA40C8B6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0651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B2EE-489D-5841-A5FF-BB700DA9CD5B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5E5B2-4852-4D46-B83A-E9EA40C8B6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792053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B2EE-489D-5841-A5FF-BB700DA9CD5B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5E5B2-4852-4D46-B83A-E9EA40C8B6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5956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B2EE-489D-5841-A5FF-BB700DA9CD5B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5E5B2-4852-4D46-B83A-E9EA40C8B6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764997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B2EE-489D-5841-A5FF-BB700DA9CD5B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5E5B2-4852-4D46-B83A-E9EA40C8B6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00887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B2EE-489D-5841-A5FF-BB700DA9CD5B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5E5B2-4852-4D46-B83A-E9EA40C8B6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4445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B2EE-489D-5841-A5FF-BB700DA9CD5B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5E5B2-4852-4D46-B83A-E9EA40C8B6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8318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B2EE-489D-5841-A5FF-BB700DA9CD5B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5E5B2-4852-4D46-B83A-E9EA40C8B6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8229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B2EE-489D-5841-A5FF-BB700DA9CD5B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5E5B2-4852-4D46-B83A-E9EA40C8B6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6399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B2EE-489D-5841-A5FF-BB700DA9CD5B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5E5B2-4852-4D46-B83A-E9EA40C8B6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8210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B2EE-489D-5841-A5FF-BB700DA9CD5B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5E5B2-4852-4D46-B83A-E9EA40C8B6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2844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B2EE-489D-5841-A5FF-BB700DA9CD5B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5E5B2-4852-4D46-B83A-E9EA40C8B6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4607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B2EE-489D-5841-A5FF-BB700DA9CD5B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5E5B2-4852-4D46-B83A-E9EA40C8B6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06097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B2EE-489D-5841-A5FF-BB700DA9CD5B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5E5B2-4852-4D46-B83A-E9EA40C8B6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394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5E5B2-4852-4D46-B83A-E9EA40C8B6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B2EE-489D-5841-A5FF-BB700DA9CD5B}" type="datetimeFigureOut">
              <a:rPr lang="ru-RU" smtClean="0"/>
              <a:pPr/>
              <a:t>27.06.2018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5566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8B2EE-489D-5841-A5FF-BB700DA9CD5B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B75E5B2-4852-4D46-B83A-E9EA40C8B6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4905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0">
              <a:srgbClr val="24B9E8"/>
            </a:gs>
            <a:gs pos="75000">
              <a:schemeClr val="bg1"/>
            </a:gs>
            <a:gs pos="52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5899D43-A4A2-D34C-A06D-5B04A82C6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704" y="4877442"/>
            <a:ext cx="1062718" cy="106271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F93CC8E-BC47-D24D-B543-DA85539AD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4972" y="4783214"/>
            <a:ext cx="1062718" cy="106271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45247123-7661-C94B-8B20-314C44A705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186" y="4831921"/>
            <a:ext cx="1062718" cy="106271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4BDF9CB4-1D31-0E47-B4B9-1DCC0896F3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6984" y="4684098"/>
            <a:ext cx="1266632" cy="130793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FAAFC05A-E274-D742-8365-E27D972DCA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1302" y="4878498"/>
            <a:ext cx="849430" cy="87712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91386769-FBC3-D043-A4CE-2F924F0FDB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69455" y="4737809"/>
            <a:ext cx="1086334" cy="11217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638" y="5175390"/>
            <a:ext cx="1741118" cy="4805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063" y="5082178"/>
            <a:ext cx="1279879" cy="5126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290" y="2295330"/>
            <a:ext cx="7117050" cy="14478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828" y="4934352"/>
            <a:ext cx="903204" cy="72867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AE10F20-6614-49F2-A02E-4E206ED3456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74433" y="4808077"/>
            <a:ext cx="902224" cy="9001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0228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37A126-02CF-B24C-B6AE-E6295A9DA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5344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Стратегическая Сессия </a:t>
            </a: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«Медицина шаговой доступности»</a:t>
            </a:r>
            <a:r>
              <a:rPr lang="ru-RU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Контрагенты - Эффекты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207" y="194356"/>
            <a:ext cx="2428327" cy="493998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951654" y="2754248"/>
          <a:ext cx="8873066" cy="1472184"/>
        </p:xfrm>
        <a:graphic>
          <a:graphicData uri="http://schemas.openxmlformats.org/drawingml/2006/table">
            <a:tbl>
              <a:tblPr/>
              <a:tblGrid>
                <a:gridCol w="2778196"/>
                <a:gridCol w="609487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Calibri"/>
                          <a:cs typeface="Calibri"/>
                        </a:rPr>
                        <a:t>контрагенты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Calibri"/>
                          <a:cs typeface="Calibri"/>
                        </a:rPr>
                        <a:t>эффекты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Calibri"/>
                        </a:rPr>
                        <a:t>Правительство РФ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Calibri"/>
                        </a:rPr>
                        <a:t>Увеличение продолжительности жизни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Calibri"/>
                        </a:rPr>
                        <a:t>МЗ РФ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Calibri"/>
                        </a:rPr>
                        <a:t>Улучшение демографических показателей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Calibri"/>
                        </a:rPr>
                        <a:t>МЗ РФ, ФОМС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Calibri"/>
                        </a:rPr>
                        <a:t>Повышение исполнительной дисциплины в субъектах, сокращение жалоб со стороны граждан, улучшение делового климата в отношениях СМО-МО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219347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37A126-02CF-B24C-B6AE-E6295A9DA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94356"/>
            <a:ext cx="8596668" cy="85344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Стратегическая Сессия </a:t>
            </a: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«Медицина шаговой доступности»</a:t>
            </a:r>
            <a:r>
              <a:rPr lang="ru-RU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Реестр инициатив и проектов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207" y="194356"/>
            <a:ext cx="2428327" cy="493998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75920" y="1635760"/>
          <a:ext cx="11493534" cy="4416552"/>
        </p:xfrm>
        <a:graphic>
          <a:graphicData uri="http://schemas.openxmlformats.org/drawingml/2006/table">
            <a:tbl>
              <a:tblPr/>
              <a:tblGrid>
                <a:gridCol w="2428240"/>
                <a:gridCol w="9065294"/>
              </a:tblGrid>
              <a:tr h="742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Calibri"/>
                          <a:cs typeface="Calibri"/>
                        </a:rPr>
                        <a:t>ФИО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405" marR="26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+mn-lt"/>
                          <a:ea typeface="Calibri"/>
                          <a:cs typeface="Calibri"/>
                        </a:rPr>
                        <a:t>Название инициативы/проекта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405" marR="26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95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Calibri"/>
                          <a:cs typeface="Calibri"/>
                        </a:rPr>
                        <a:t>Ширяев Сергей Николаевич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405" marR="26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Calibri"/>
                          <a:cs typeface="Calibri"/>
                        </a:rPr>
                        <a:t>-Путем обучения повышать вовлеченность мед. персонала во внедрение принципов бережливого производства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Calibri"/>
                          <a:cs typeface="Calibri"/>
                        </a:rPr>
                        <a:t>-Путем мониторинга увеличивать удовлетворенность населения в медицинской помощи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Calibri"/>
                          <a:cs typeface="Calibri"/>
                        </a:rPr>
                        <a:t>-Повышать личную заинтересованность населения в ЗОЖ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Calibri"/>
                          <a:cs typeface="Calibri"/>
                        </a:rPr>
                        <a:t>-Создание единой интеграционной системы в сфере здравоохранения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405" marR="26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938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Calibri"/>
                          <a:cs typeface="Calibri"/>
                        </a:rPr>
                        <a:t>Нальгиева Хадишат Закреевна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405" marR="26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Calibri"/>
                          <a:cs typeface="Calibri"/>
                        </a:rPr>
                        <a:t>-Введение в законодательство обязательного (один раз в год) профилактического осмотра и диспансеризации населения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Calibri"/>
                          <a:cs typeface="Calibri"/>
                        </a:rPr>
                        <a:t>-Активная пропаганда ЗОЖ во всех СМИ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Calibri"/>
                          <a:cs typeface="Calibri"/>
                        </a:rPr>
                        <a:t>-Вовлечение населения в ЗОЖ путем развития физкультурно-оздоровительных комплексов, проведение различных акций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Calibri"/>
                          <a:cs typeface="Calibri"/>
                        </a:rPr>
                        <a:t>-Ввести социальные ограничения и штрафные санкции с целью повышения ответственности населения за сохранение своего здоровья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405" marR="26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907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Calibri"/>
                          <a:cs typeface="Calibri"/>
                        </a:rPr>
                        <a:t>Чурсина Виктория Николаевна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405" marR="26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Calibri"/>
                          <a:cs typeface="Calibri"/>
                        </a:rPr>
                        <a:t>-Доработка единой автоматизированной системы для ведения единой базы проектов всех медицинских организаций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Calibri"/>
                          <a:cs typeface="Calibri"/>
                        </a:rPr>
                        <a:t>-Внедрение системы материальной мотивации для медицинского персонала за подачу идей по улучшению, участие в проектах и успешное завершение проектов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Calibri"/>
                          <a:cs typeface="Calibri"/>
                        </a:rPr>
                        <a:t>-Внедрение нематериальной мотивации медицинского персонала в виде федерального конкурса бережливых проектов с региональным этапом и рейтингования регионов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Calibri"/>
                          <a:cs typeface="Calibri"/>
                        </a:rPr>
                        <a:t>-Реструктуризация региональных органов в сфере здравоохранения и медицинских организаций в части ведения структур, отвечающих за бережливое производство и менеджмент качества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405" marR="26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5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Calibri"/>
                          <a:cs typeface="Calibri"/>
                        </a:rPr>
                        <a:t>Горобец Светлана Николаевна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405" marR="26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Calibri"/>
                        </a:rPr>
                        <a:t>-Изменение законодательства с введением ответственности граждан за свое здоровье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Calibri"/>
                        </a:rPr>
                        <a:t>-Внедрение единой электронной карты пациента с индивидуальным планом наблюдения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Calibri"/>
                        </a:rPr>
                        <a:t>-Активная работа с СМИ для пропаганды ЗОЖ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Calibri"/>
                        </a:rPr>
                        <a:t>-Вовлечение населения в ЗОЖ с раннего дошкольного возраста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405" marR="26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97461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37A126-02CF-B24C-B6AE-E6295A9DA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85344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Стратегическая Сессия </a:t>
            </a: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«Медицина шаговой доступности»</a:t>
            </a:r>
            <a:r>
              <a:rPr lang="ru-RU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Реестр инициатив и проектов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207" y="194356"/>
            <a:ext cx="2428327" cy="493998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08000" y="1534160"/>
          <a:ext cx="11493534" cy="4837176"/>
        </p:xfrm>
        <a:graphic>
          <a:graphicData uri="http://schemas.openxmlformats.org/drawingml/2006/table">
            <a:tbl>
              <a:tblPr/>
              <a:tblGrid>
                <a:gridCol w="2824480"/>
                <a:gridCol w="8669054"/>
              </a:tblGrid>
              <a:tr h="742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Calibri"/>
                          <a:cs typeface="Calibri"/>
                        </a:rPr>
                        <a:t>ФИО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405" marR="26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+mn-lt"/>
                          <a:ea typeface="Calibri"/>
                          <a:cs typeface="Calibri"/>
                        </a:rPr>
                        <a:t>Название инициативы/проекта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405" marR="26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95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+mn-lt"/>
                          <a:ea typeface="Calibri"/>
                          <a:cs typeface="Calibri"/>
                        </a:rPr>
                        <a:t>Болтенков</a:t>
                      </a:r>
                      <a:r>
                        <a:rPr lang="ru-RU" sz="1200" dirty="0">
                          <a:latin typeface="+mn-lt"/>
                          <a:ea typeface="Calibri"/>
                          <a:cs typeface="Calibri"/>
                        </a:rPr>
                        <a:t> Николай Петрович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405" marR="26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Calibri"/>
                          <a:cs typeface="Calibri"/>
                        </a:rPr>
                        <a:t>-МЗ РФ и ФОМС принять программные документы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Calibri"/>
                          <a:cs typeface="Calibri"/>
                        </a:rPr>
                        <a:t>-Разработать ФОМС алгоритмы действий мед. учреждений всех уровней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Calibri"/>
                          <a:cs typeface="Calibri"/>
                        </a:rPr>
                        <a:t>-правительство субъектов федерации модернизировать материально-техническую базу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Calibri"/>
                          <a:cs typeface="Calibri"/>
                        </a:rPr>
                        <a:t>-МЗ РФ использовать эффективные медикаменты с доказательной практикой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405" marR="26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11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Calibri"/>
                          <a:cs typeface="Calibri"/>
                        </a:rPr>
                        <a:t>Степаненко Валентина Сергеевна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405" marR="26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Calibri"/>
                          <a:cs typeface="Calibri"/>
                        </a:rPr>
                        <a:t>-Составить план-график введения в эксплуатацию медицинские здания и сооружения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Calibri"/>
                          <a:cs typeface="Calibri"/>
                        </a:rPr>
                        <a:t>-создать программный продукт для прозрачного планирования и отслеживания проведения текущих и капитальных ремонтов зданий МО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405" marR="26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95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Calibri"/>
                        </a:rPr>
                        <a:t>Богданова Наталия Геннадьевна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405" marR="26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Calibri"/>
                          <a:cs typeface="Calibri"/>
                        </a:rPr>
                        <a:t>-Профессиональное образование команды(внедрение фабрики-процессов, тренинги, сессии, круглые столы)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Calibri"/>
                          <a:cs typeface="Calibri"/>
                        </a:rPr>
                        <a:t>- Разработка стандартов и алгоритмов на основе клинических рекомендаций(протоколов лечения),внедрение стандартных операционных карт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Calibri"/>
                          <a:cs typeface="Calibri"/>
                        </a:rPr>
                        <a:t>-Культура общения(создание брэнд-бука с целью повышения престижа профессии)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405" marR="26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11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Calibri"/>
                          <a:cs typeface="Calibri"/>
                        </a:rPr>
                        <a:t>Крутова Виктория Александровна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405" marR="26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Calibri"/>
                          <a:cs typeface="Calibri"/>
                        </a:rPr>
                        <a:t>-Информировать население через СМИ о высокой эффективности профилактических мероприятий и ЗОЖ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Calibri"/>
                          <a:cs typeface="Calibri"/>
                        </a:rPr>
                        <a:t>-Ввести аудит оказания медицинской помощи с последующим контролем выполненных мероприятий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Calibri"/>
                          <a:cs typeface="Calibri"/>
                        </a:rPr>
                        <a:t>-Ввести стандарты культуры общения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405" marR="26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938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Calibri"/>
                          <a:cs typeface="Calibri"/>
                        </a:rPr>
                        <a:t>Пушков Михаил Александрович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405" marR="26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Calibri"/>
                          <a:cs typeface="Calibri"/>
                        </a:rPr>
                        <a:t>-Внести в рабочую группу  по формированию порядков и стандартов представителей СМО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Calibri"/>
                          <a:cs typeface="Calibri"/>
                        </a:rPr>
                        <a:t>-Присвоить соответствующие «веса» предложений участников процессов порядков и стандартов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Calibri"/>
                          <a:cs typeface="Calibri"/>
                        </a:rPr>
                        <a:t>-Выработать единые требования к качеству оказания медицинской помощи и конкретизировать действие или бездействие МО, характеризующую дефект оказания медицинской помощи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405" marR="26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95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Calibri"/>
                          <a:cs typeface="Calibri"/>
                        </a:rPr>
                        <a:t>Сарычев Юрий Александрович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405" marR="26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Calibri"/>
                        </a:rPr>
                        <a:t>-Реализация программ приобретения оборудования для МО(Правительство РФ, субъект РФ)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Calibri"/>
                        </a:rPr>
                        <a:t>-Реализация в МО единой информатизации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Calibri"/>
                        </a:rPr>
                        <a:t>-Внесение изменений в законодательство РФ в части закрепления ответственности проведения профилактических осмотров населения, работодателей и лекарственного обеспечения льготных категорий граждан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405" marR="26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97461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37A126-02CF-B24C-B6AE-E6295A9DA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5344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Стратегическая Сессия </a:t>
            </a: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«Медицина шаговой доступности»</a:t>
            </a:r>
            <a:r>
              <a:rPr lang="ru-RU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Дорожная карта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207" y="194356"/>
            <a:ext cx="2428327" cy="493998"/>
          </a:xfrm>
          <a:prstGeom prst="rect">
            <a:avLst/>
          </a:prstGeom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52880" y="2160588"/>
            <a:ext cx="6319520" cy="4270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913424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37A126-02CF-B24C-B6AE-E6295A9DA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5344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Стратегическая Сессия </a:t>
            </a: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«Медицина шаговой доступности»</a:t>
            </a:r>
            <a:r>
              <a:rPr lang="ru-RU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Сценарий </a:t>
            </a:r>
            <a: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запуска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207" y="194356"/>
            <a:ext cx="2428327" cy="493998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812800" y="2164080"/>
          <a:ext cx="8890000" cy="4437126"/>
        </p:xfrm>
        <a:graphic>
          <a:graphicData uri="http://schemas.openxmlformats.org/drawingml/2006/table">
            <a:tbl>
              <a:tblPr/>
              <a:tblGrid>
                <a:gridCol w="4904761"/>
                <a:gridCol w="1096358"/>
                <a:gridCol w="1772445"/>
                <a:gridCol w="1116436"/>
              </a:tblGrid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Calibri"/>
                        </a:rPr>
                        <a:t>Событие, задача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Calibri"/>
                          <a:cs typeface="Calibri"/>
                        </a:rPr>
                        <a:t>Срок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Calibri"/>
                        </a:rPr>
                        <a:t>Ответственный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Calibri"/>
                          <a:cs typeface="Calibri"/>
                        </a:rPr>
                        <a:t>Участники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/>
                          <a:ea typeface="Calibri"/>
                          <a:cs typeface="Calibri"/>
                        </a:rPr>
                        <a:t>Разработка</a:t>
                      </a:r>
                      <a:r>
                        <a:rPr lang="ru-RU" sz="1600" baseline="0" dirty="0" smtClean="0">
                          <a:latin typeface="Calibri"/>
                          <a:ea typeface="Calibri"/>
                          <a:cs typeface="Calibri"/>
                        </a:rPr>
                        <a:t> стандартизированных требований к уровню информатизации МО</a:t>
                      </a:r>
                      <a:endParaRPr lang="ru-RU" sz="16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/>
                          <a:ea typeface="Calibri"/>
                          <a:cs typeface="Calibri"/>
                        </a:rPr>
                        <a:t>2018</a:t>
                      </a:r>
                      <a:endParaRPr lang="ru-RU" sz="16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Calibri"/>
                          <a:ea typeface="Calibri"/>
                          <a:cs typeface="Calibri"/>
                        </a:rPr>
                        <a:t>Чурсина</a:t>
                      </a:r>
                      <a:r>
                        <a:rPr lang="ru-RU" sz="1600" dirty="0" smtClean="0">
                          <a:latin typeface="Calibri"/>
                          <a:ea typeface="Calibri"/>
                          <a:cs typeface="Calibri"/>
                        </a:rPr>
                        <a:t> Виктория</a:t>
                      </a:r>
                      <a:endParaRPr lang="ru-RU" sz="16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/>
                          <a:ea typeface="Calibri"/>
                          <a:cs typeface="Calibri"/>
                        </a:rPr>
                        <a:t>Все</a:t>
                      </a:r>
                      <a:r>
                        <a:rPr lang="ru-RU" sz="1600" baseline="0" dirty="0" smtClean="0">
                          <a:latin typeface="Calibri"/>
                          <a:ea typeface="Calibri"/>
                          <a:cs typeface="Calibri"/>
                        </a:rPr>
                        <a:t> члены команды</a:t>
                      </a:r>
                      <a:endParaRPr lang="ru-RU" sz="16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/>
                          <a:ea typeface="Calibri"/>
                          <a:cs typeface="Calibri"/>
                        </a:rPr>
                        <a:t>Профессиональное образование команды (внедрение фабрики процессов, тренинги, сессии, круглые столы)</a:t>
                      </a:r>
                      <a:endParaRPr lang="ru-RU" sz="16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/>
                          <a:ea typeface="Calibri"/>
                          <a:cs typeface="Calibri"/>
                        </a:rPr>
                        <a:t>2018</a:t>
                      </a:r>
                      <a:endParaRPr lang="ru-RU" sz="16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/>
                          <a:ea typeface="Calibri"/>
                          <a:cs typeface="Calibri"/>
                        </a:rPr>
                        <a:t>Богданова Наталия</a:t>
                      </a:r>
                      <a:endParaRPr lang="ru-RU" sz="16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latin typeface="Calibri"/>
                          <a:ea typeface="Calibri"/>
                          <a:cs typeface="Calibri"/>
                        </a:rPr>
                        <a:t>Все</a:t>
                      </a:r>
                      <a:r>
                        <a:rPr lang="ru-RU" sz="1600" baseline="0" smtClean="0">
                          <a:latin typeface="Calibri"/>
                          <a:ea typeface="Calibri"/>
                          <a:cs typeface="Calibri"/>
                        </a:rPr>
                        <a:t> члены команды</a:t>
                      </a:r>
                      <a:endParaRPr lang="ru-RU" sz="16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/>
                          <a:ea typeface="Calibri"/>
                          <a:cs typeface="Calibri"/>
                        </a:rPr>
                        <a:t>Разработка предложений по внесению изменений</a:t>
                      </a:r>
                      <a:r>
                        <a:rPr lang="ru-RU" sz="1600" baseline="0" dirty="0" smtClean="0">
                          <a:latin typeface="Calibri"/>
                          <a:ea typeface="Calibri"/>
                          <a:cs typeface="Calibri"/>
                        </a:rPr>
                        <a:t> в законодательство РФ в части профилактических осмотров</a:t>
                      </a:r>
                      <a:endParaRPr lang="ru-RU" sz="16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/>
                          <a:ea typeface="Calibri"/>
                          <a:cs typeface="Calibri"/>
                        </a:rPr>
                        <a:t>2018</a:t>
                      </a:r>
                      <a:endParaRPr lang="ru-RU" sz="16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>
                          <a:latin typeface="Calibri"/>
                          <a:ea typeface="Calibri"/>
                          <a:cs typeface="Calibri"/>
                        </a:rPr>
                        <a:t>Нальгиева</a:t>
                      </a:r>
                      <a:r>
                        <a:rPr lang="ru-RU" sz="1600" baseline="0" dirty="0" smtClean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1600" baseline="0" dirty="0" err="1" smtClean="0">
                          <a:latin typeface="Calibri"/>
                          <a:ea typeface="Calibri"/>
                          <a:cs typeface="Calibri"/>
                        </a:rPr>
                        <a:t>Хадишат</a:t>
                      </a:r>
                      <a:endParaRPr lang="ru-RU" sz="1600" dirty="0" smtClean="0">
                        <a:latin typeface="Calibri"/>
                        <a:ea typeface="Calibri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/>
                          <a:ea typeface="Calibri"/>
                          <a:cs typeface="Calibri"/>
                        </a:rPr>
                        <a:t>Горобец Светлана</a:t>
                      </a:r>
                      <a:endParaRPr lang="ru-RU" sz="16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latin typeface="Calibri"/>
                          <a:ea typeface="Calibri"/>
                          <a:cs typeface="Calibri"/>
                        </a:rPr>
                        <a:t>Все</a:t>
                      </a:r>
                      <a:r>
                        <a:rPr lang="ru-RU" sz="1600" baseline="0" smtClean="0">
                          <a:latin typeface="Calibri"/>
                          <a:ea typeface="Calibri"/>
                          <a:cs typeface="Calibri"/>
                        </a:rPr>
                        <a:t> члены команды</a:t>
                      </a:r>
                      <a:endParaRPr lang="ru-RU" sz="16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/>
                          <a:ea typeface="Calibri"/>
                          <a:cs typeface="Calibri"/>
                        </a:rPr>
                        <a:t>Формирование инициативы по обсуждению и разработки алгоритмов и стандартов , учитывающих  позицию профессионального</a:t>
                      </a:r>
                      <a:r>
                        <a:rPr lang="ru-RU" sz="1600" baseline="0" dirty="0" smtClean="0">
                          <a:latin typeface="Calibri"/>
                          <a:ea typeface="Calibri"/>
                          <a:cs typeface="Calibri"/>
                        </a:rPr>
                        <a:t> сообщества (СМО), выступающего на стороне пациента</a:t>
                      </a:r>
                      <a:endParaRPr lang="ru-RU" sz="16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/>
                          <a:ea typeface="Calibri"/>
                          <a:cs typeface="Calibri"/>
                        </a:rPr>
                        <a:t>2018</a:t>
                      </a:r>
                      <a:endParaRPr lang="ru-RU" sz="16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/>
                          <a:ea typeface="Calibri"/>
                          <a:cs typeface="Calibri"/>
                        </a:rPr>
                        <a:t>Сарычев Юрий Пушков Михаил</a:t>
                      </a:r>
                      <a:endParaRPr lang="ru-RU" sz="16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latin typeface="Calibri"/>
                          <a:ea typeface="Calibri"/>
                          <a:cs typeface="Calibri"/>
                        </a:rPr>
                        <a:t>Все</a:t>
                      </a:r>
                      <a:r>
                        <a:rPr lang="ru-RU" sz="1600" baseline="0" smtClean="0">
                          <a:latin typeface="Calibri"/>
                          <a:ea typeface="Calibri"/>
                          <a:cs typeface="Calibri"/>
                        </a:rPr>
                        <a:t> члены команды</a:t>
                      </a:r>
                      <a:endParaRPr lang="ru-RU" sz="16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Реструктуризация региональных органов в сфере здравоохранения и медицинских организаций в части ведения структур, отвечающих за бережливое производство и менеджмент качества</a:t>
                      </a:r>
                      <a:endParaRPr lang="ru-RU" sz="1600" dirty="0">
                        <a:latin typeface="Calibri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/>
                          <a:ea typeface="Calibri"/>
                          <a:cs typeface="Calibri"/>
                        </a:rPr>
                        <a:t>2018</a:t>
                      </a:r>
                      <a:endParaRPr lang="ru-RU" sz="16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/>
                          <a:ea typeface="Calibri"/>
                          <a:cs typeface="Calibri"/>
                        </a:rPr>
                        <a:t>Ширяев Сергей </a:t>
                      </a:r>
                      <a:r>
                        <a:rPr lang="ru-RU" sz="1600" dirty="0" err="1" smtClean="0">
                          <a:latin typeface="Calibri"/>
                          <a:ea typeface="Calibri"/>
                          <a:cs typeface="Calibri"/>
                        </a:rPr>
                        <a:t>Чурсина</a:t>
                      </a:r>
                      <a:r>
                        <a:rPr lang="ru-RU" sz="1600" dirty="0" smtClean="0">
                          <a:latin typeface="Calibri"/>
                          <a:ea typeface="Calibri"/>
                          <a:cs typeface="Calibri"/>
                        </a:rPr>
                        <a:t> Виктория</a:t>
                      </a:r>
                      <a:endParaRPr lang="ru-RU" sz="16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/>
                          <a:ea typeface="Calibri"/>
                          <a:cs typeface="Calibri"/>
                        </a:rPr>
                        <a:t>Все</a:t>
                      </a:r>
                      <a:r>
                        <a:rPr lang="ru-RU" sz="1600" baseline="0" dirty="0" smtClean="0">
                          <a:latin typeface="Calibri"/>
                          <a:ea typeface="Calibri"/>
                          <a:cs typeface="Calibri"/>
                        </a:rPr>
                        <a:t> члены команды</a:t>
                      </a:r>
                      <a:endParaRPr lang="ru-RU" sz="16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726300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37A126-02CF-B24C-B6AE-E6295A9DA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5344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Стратегическая Сессия «Медицина шаговой доступности</a:t>
            </a: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b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Группа: Проектное управление как перспектива Бережливой Клиники </a:t>
            </a: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Благодарим за внимание!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207" y="194356"/>
            <a:ext cx="2428327" cy="4939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51142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37A126-02CF-B24C-B6AE-E6295A9DA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0"/>
            <a:ext cx="10795000" cy="1320800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Стратегическая Сессия </a:t>
            </a: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Медицина шаговой доступности</a:t>
            </a: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Группа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207" y="194356"/>
            <a:ext cx="2428327" cy="493998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58800" y="1737360"/>
          <a:ext cx="11379200" cy="4863813"/>
        </p:xfrm>
        <a:graphic>
          <a:graphicData uri="http://schemas.openxmlformats.org/drawingml/2006/table">
            <a:tbl>
              <a:tblPr/>
              <a:tblGrid>
                <a:gridCol w="308890"/>
                <a:gridCol w="2017750"/>
                <a:gridCol w="9052560"/>
              </a:tblGrid>
              <a:tr h="120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Segoe UI Symbol"/>
                          <a:cs typeface="Segoe UI Symbol"/>
                        </a:rPr>
                        <a:t>№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2835" marR="4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+mn-lt"/>
                          <a:ea typeface="Calibri"/>
                          <a:cs typeface="Calibri"/>
                        </a:rPr>
                        <a:t>ФИО участника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2835" marR="4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+mn-lt"/>
                          <a:ea typeface="Calibri"/>
                          <a:cs typeface="Calibri"/>
                        </a:rPr>
                        <a:t>Место работы, должность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2835" marR="4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12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Calibri"/>
                          <a:cs typeface="Calibri"/>
                        </a:rPr>
                        <a:t>1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2835" marR="4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+mn-lt"/>
                          <a:ea typeface="Calibri"/>
                          <a:cs typeface="Calibri"/>
                        </a:rPr>
                        <a:t>Нальгиева</a:t>
                      </a:r>
                      <a:r>
                        <a:rPr lang="ru-RU" sz="1400" b="1" dirty="0">
                          <a:latin typeface="+mn-lt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1400" b="1" dirty="0" err="1" smtClean="0">
                          <a:latin typeface="+mn-lt"/>
                          <a:ea typeface="Calibri"/>
                          <a:cs typeface="Calibri"/>
                        </a:rPr>
                        <a:t>Хадишат</a:t>
                      </a:r>
                      <a:endParaRPr lang="ru-RU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2835" marR="4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Calibri"/>
                        </a:rPr>
                        <a:t>Главный </a:t>
                      </a:r>
                      <a:r>
                        <a:rPr lang="ru-RU" sz="1200" dirty="0">
                          <a:latin typeface="+mn-lt"/>
                          <a:ea typeface="Calibri"/>
                          <a:cs typeface="Calibri"/>
                        </a:rPr>
                        <a:t>врач ГБУ «Республиканская детская поликлиника» </a:t>
                      </a:r>
                      <a:r>
                        <a:rPr lang="ru-RU" sz="1200" dirty="0" smtClean="0">
                          <a:latin typeface="+mn-lt"/>
                          <a:ea typeface="Calibri"/>
                          <a:cs typeface="Calibri"/>
                        </a:rPr>
                        <a:t>Республика </a:t>
                      </a:r>
                      <a:r>
                        <a:rPr lang="ru-RU" sz="1200" dirty="0">
                          <a:latin typeface="+mn-lt"/>
                          <a:ea typeface="Calibri"/>
                          <a:cs typeface="Calibri"/>
                        </a:rPr>
                        <a:t>Ингушетия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2835" marR="4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80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+mn-lt"/>
                          <a:ea typeface="Calibri"/>
                          <a:cs typeface="Calibri"/>
                        </a:rPr>
                        <a:t>2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2835" marR="4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+mn-lt"/>
                          <a:ea typeface="Calibri"/>
                          <a:cs typeface="Calibri"/>
                        </a:rPr>
                        <a:t>Чурсина</a:t>
                      </a:r>
                      <a:r>
                        <a:rPr lang="ru-RU" sz="1400" b="1" dirty="0">
                          <a:latin typeface="+mn-lt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1400" b="1" dirty="0" smtClean="0">
                          <a:latin typeface="+mn-lt"/>
                          <a:ea typeface="Calibri"/>
                          <a:cs typeface="Calibri"/>
                        </a:rPr>
                        <a:t>Виктория</a:t>
                      </a:r>
                      <a:endParaRPr lang="ru-RU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2835" marR="4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Calibri"/>
                        </a:rPr>
                        <a:t>Заместитель </a:t>
                      </a:r>
                      <a:r>
                        <a:rPr lang="ru-RU" sz="1200" dirty="0">
                          <a:latin typeface="+mn-lt"/>
                          <a:ea typeface="Calibri"/>
                          <a:cs typeface="Calibri"/>
                        </a:rPr>
                        <a:t>начальника управления – начальник отдела управления здоровьем и проектной деятельности управления организации медицинской помощи департамента здравоохранения и социальной защиты населения Белгородской области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2835" marR="4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12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+mn-lt"/>
                          <a:ea typeface="Calibri"/>
                          <a:cs typeface="Calibri"/>
                        </a:rPr>
                        <a:t>3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2835" marR="4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Calibri"/>
                          <a:cs typeface="Calibri"/>
                        </a:rPr>
                        <a:t>Горобец </a:t>
                      </a:r>
                      <a:r>
                        <a:rPr lang="ru-RU" sz="1400" b="1" dirty="0" smtClean="0">
                          <a:latin typeface="+mn-lt"/>
                          <a:ea typeface="Calibri"/>
                          <a:cs typeface="Calibri"/>
                        </a:rPr>
                        <a:t>Светлана</a:t>
                      </a:r>
                      <a:endParaRPr lang="ru-RU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2835" marR="4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Calibri"/>
                        </a:rPr>
                        <a:t>ОГБУЗ </a:t>
                      </a:r>
                      <a:r>
                        <a:rPr lang="ru-RU" sz="1200" dirty="0">
                          <a:latin typeface="+mn-lt"/>
                          <a:ea typeface="Calibri"/>
                          <a:cs typeface="Calibri"/>
                        </a:rPr>
                        <a:t>«ГДБ №4 г.Белгород», заведующая педиатрическим отделением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2835" marR="4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08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+mn-lt"/>
                          <a:ea typeface="Calibri"/>
                          <a:cs typeface="Calibri"/>
                        </a:rPr>
                        <a:t>4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2835" marR="4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+mn-lt"/>
                          <a:ea typeface="Calibri"/>
                          <a:cs typeface="Calibri"/>
                        </a:rPr>
                        <a:t>Болтенков</a:t>
                      </a:r>
                      <a:r>
                        <a:rPr lang="ru-RU" sz="1400" b="1" dirty="0">
                          <a:latin typeface="+mn-lt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1400" b="1" dirty="0" smtClean="0">
                          <a:latin typeface="+mn-lt"/>
                          <a:ea typeface="Calibri"/>
                          <a:cs typeface="Calibri"/>
                        </a:rPr>
                        <a:t>Николай</a:t>
                      </a:r>
                      <a:endParaRPr lang="ru-RU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2835" marR="4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Calibri"/>
                        </a:rPr>
                        <a:t>ОГБУЗ </a:t>
                      </a:r>
                      <a:r>
                        <a:rPr lang="ru-RU" sz="1200" dirty="0">
                          <a:latin typeface="+mn-lt"/>
                          <a:ea typeface="Calibri"/>
                          <a:cs typeface="Calibri"/>
                        </a:rPr>
                        <a:t>«ГП №4 г.Белгород», главный врач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2835" marR="4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08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+mn-lt"/>
                          <a:ea typeface="Calibri"/>
                          <a:cs typeface="Calibri"/>
                        </a:rPr>
                        <a:t>5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2835" marR="4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+mn-lt"/>
                          <a:ea typeface="Calibri"/>
                          <a:cs typeface="Calibri"/>
                        </a:rPr>
                        <a:t>Крутова</a:t>
                      </a:r>
                      <a:r>
                        <a:rPr lang="ru-RU" sz="1400" b="1" dirty="0">
                          <a:latin typeface="+mn-lt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1400" b="1" dirty="0" smtClean="0">
                          <a:latin typeface="+mn-lt"/>
                          <a:ea typeface="Calibri"/>
                          <a:cs typeface="Calibri"/>
                        </a:rPr>
                        <a:t>Виктория</a:t>
                      </a:r>
                      <a:endParaRPr lang="ru-RU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2835" marR="4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Calibri"/>
                        </a:rPr>
                        <a:t>Проректор </a:t>
                      </a:r>
                      <a:r>
                        <a:rPr lang="ru-RU" sz="1200" dirty="0">
                          <a:latin typeface="+mn-lt"/>
                          <a:ea typeface="Calibri"/>
                          <a:cs typeface="Calibri"/>
                        </a:rPr>
                        <a:t>по лечебной работе и последипломному образованию, главный врач клиники ФГБОУ ВО </a:t>
                      </a:r>
                      <a:r>
                        <a:rPr lang="ru-RU" sz="1200" dirty="0" err="1">
                          <a:latin typeface="+mn-lt"/>
                          <a:ea typeface="Calibri"/>
                          <a:cs typeface="Calibri"/>
                        </a:rPr>
                        <a:t>КубГМУ</a:t>
                      </a:r>
                      <a:r>
                        <a:rPr lang="ru-RU" sz="1200" dirty="0">
                          <a:latin typeface="+mn-lt"/>
                          <a:ea typeface="Calibri"/>
                          <a:cs typeface="Calibri"/>
                        </a:rPr>
                        <a:t> Минздрава России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2835" marR="4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+mn-lt"/>
                          <a:ea typeface="Calibri"/>
                          <a:cs typeface="Calibri"/>
                        </a:rPr>
                        <a:t>6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2835" marR="4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Calibri"/>
                          <a:cs typeface="Calibri"/>
                        </a:rPr>
                        <a:t>Сарычев </a:t>
                      </a:r>
                      <a:r>
                        <a:rPr lang="ru-RU" sz="1400" b="1" dirty="0" smtClean="0">
                          <a:latin typeface="+mn-lt"/>
                          <a:ea typeface="Calibri"/>
                          <a:cs typeface="Calibri"/>
                        </a:rPr>
                        <a:t>Юрий</a:t>
                      </a:r>
                      <a:endParaRPr lang="ru-RU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2835" marR="4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Calibri"/>
                        </a:rPr>
                        <a:t>Заместитель </a:t>
                      </a:r>
                      <a:r>
                        <a:rPr lang="ru-RU" sz="1200" dirty="0">
                          <a:latin typeface="+mn-lt"/>
                          <a:ea typeface="Calibri"/>
                          <a:cs typeface="Calibri"/>
                        </a:rPr>
                        <a:t>начальника управления организации медицинской помощи взрослому населению, начальник отдела организации первичной медико-санитарной помощи министерства здравоохранения Краснодарского края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2835" marR="4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+mn-lt"/>
                          <a:ea typeface="Calibri"/>
                          <a:cs typeface="Calibri"/>
                        </a:rPr>
                        <a:t>7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2835" marR="4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Calibri"/>
                          <a:cs typeface="Calibri"/>
                        </a:rPr>
                        <a:t>Степаненко Валентина</a:t>
                      </a:r>
                      <a:endParaRPr lang="ru-RU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2835" marR="4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Calibri"/>
                        </a:rPr>
                        <a:t>Инженер </a:t>
                      </a:r>
                      <a:r>
                        <a:rPr lang="ru-RU" sz="1200" dirty="0">
                          <a:latin typeface="+mn-lt"/>
                          <a:ea typeface="Calibri"/>
                          <a:cs typeface="Calibri"/>
                        </a:rPr>
                        <a:t>регионального центра организации первичной медико-санитарной помощи (РЦ ПМСП) Новосибирской области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2835" marR="4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17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+mn-lt"/>
                          <a:ea typeface="Calibri"/>
                          <a:cs typeface="Calibri"/>
                        </a:rPr>
                        <a:t>8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2835" marR="4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Calibri"/>
                          <a:cs typeface="Calibri"/>
                        </a:rPr>
                        <a:t>Дзюба Наталия</a:t>
                      </a:r>
                      <a:endParaRPr lang="ru-RU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2835" marR="4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Calibri"/>
                        </a:rPr>
                        <a:t>Научный </a:t>
                      </a:r>
                      <a:r>
                        <a:rPr lang="ru-RU" sz="1200" dirty="0">
                          <a:latin typeface="+mn-lt"/>
                          <a:ea typeface="Calibri"/>
                          <a:cs typeface="Calibri"/>
                        </a:rPr>
                        <a:t>сотрудник отделения научных основ организации первичной медико-санитарной помощи ФГБУ «ЦНИИОИЗ» министерства здравоохранения РФ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2835" marR="4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12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+mn-lt"/>
                          <a:ea typeface="Calibri"/>
                          <a:cs typeface="Calibri"/>
                        </a:rPr>
                        <a:t>9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2835" marR="4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Calibri"/>
                          <a:cs typeface="Calibri"/>
                        </a:rPr>
                        <a:t>Пушков Михаил</a:t>
                      </a:r>
                      <a:endParaRPr lang="ru-RU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2835" marR="4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Calibri"/>
                        </a:rPr>
                        <a:t>Заместитель </a:t>
                      </a:r>
                      <a:r>
                        <a:rPr lang="ru-RU" sz="1200" dirty="0">
                          <a:latin typeface="+mn-lt"/>
                          <a:ea typeface="Calibri"/>
                          <a:cs typeface="Calibri"/>
                        </a:rPr>
                        <a:t>генерального директора ООО «</a:t>
                      </a:r>
                      <a:r>
                        <a:rPr lang="ru-RU" sz="1200" dirty="0" err="1">
                          <a:latin typeface="+mn-lt"/>
                          <a:ea typeface="Calibri"/>
                          <a:cs typeface="Calibri"/>
                        </a:rPr>
                        <a:t>РГС-Медицина</a:t>
                      </a:r>
                      <a:r>
                        <a:rPr lang="ru-RU" sz="1200" dirty="0">
                          <a:latin typeface="+mn-lt"/>
                          <a:ea typeface="Calibri"/>
                          <a:cs typeface="Calibri"/>
                        </a:rPr>
                        <a:t>»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2835" marR="4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12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+mn-lt"/>
                          <a:ea typeface="Calibri"/>
                          <a:cs typeface="Calibri"/>
                        </a:rPr>
                        <a:t>10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2835" marR="4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Calibri"/>
                          <a:cs typeface="Calibri"/>
                        </a:rPr>
                        <a:t>Богданова Наталия</a:t>
                      </a:r>
                      <a:endParaRPr lang="ru-RU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2835" marR="4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Calibri"/>
                        </a:rPr>
                        <a:t>Врач-методист </a:t>
                      </a:r>
                      <a:r>
                        <a:rPr lang="ru-RU" sz="1200" dirty="0">
                          <a:latin typeface="+mn-lt"/>
                          <a:ea typeface="Calibri"/>
                          <a:cs typeface="Calibri"/>
                        </a:rPr>
                        <a:t>федерального центра первичной медико-санитарной помощи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2835" marR="4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12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+mn-lt"/>
                          <a:ea typeface="Calibri"/>
                          <a:cs typeface="Calibri"/>
                        </a:rPr>
                        <a:t>11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2835" marR="4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Calibri"/>
                          <a:cs typeface="Calibri"/>
                        </a:rPr>
                        <a:t>Ширяев </a:t>
                      </a:r>
                      <a:r>
                        <a:rPr lang="ru-RU" sz="1400" b="1" dirty="0" smtClean="0">
                          <a:latin typeface="+mn-lt"/>
                          <a:ea typeface="Calibri"/>
                          <a:cs typeface="Calibri"/>
                        </a:rPr>
                        <a:t>Сергей</a:t>
                      </a:r>
                      <a:endParaRPr lang="ru-RU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2835" marR="4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Calibri"/>
                        </a:rPr>
                        <a:t>Администратор </a:t>
                      </a:r>
                      <a:r>
                        <a:rPr lang="ru-RU" sz="1200" dirty="0">
                          <a:latin typeface="+mn-lt"/>
                          <a:ea typeface="Calibri"/>
                          <a:cs typeface="Calibri"/>
                        </a:rPr>
                        <a:t>РЦ ПМСП республики Карелии, специалист отдела обеспечения ГБУЗ РК ГП №1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2835" marR="4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12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2835" marR="4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Таранов Александр</a:t>
                      </a:r>
                      <a:endParaRPr lang="ru-RU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2835" marR="4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Главный специалист по стратегическому планированию Департамента здравоохранения Томской области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2835" marR="4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14728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37A126-02CF-B24C-B6AE-E6295A9DA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5344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Стратегическая Сессия </a:t>
            </a: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«Медицина шаговой доступности»</a:t>
            </a:r>
            <a:r>
              <a:rPr lang="ru-RU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Группа</a:t>
            </a: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Проектное управление как перспектива Бережливой Клиники</a:t>
            </a: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Нормы настоящего – </a:t>
            </a:r>
            <a: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Нормы будущего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7DFBC83-E266-6244-992B-F3E640BF5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235200"/>
            <a:ext cx="11620534" cy="4030062"/>
          </a:xfrm>
        </p:spPr>
        <p:txBody>
          <a:bodyPr/>
          <a:lstStyle/>
          <a:p>
            <a:pPr>
              <a:buClrTx/>
              <a:buNone/>
            </a:pPr>
            <a:r>
              <a:rPr lang="en-US" b="1" dirty="0" smtClean="0"/>
              <a:t>			</a:t>
            </a:r>
          </a:p>
          <a:p>
            <a:pPr>
              <a:buClrTx/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различный уровень информатизации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- </a:t>
            </a:r>
          </a:p>
          <a:p>
            <a:pPr>
              <a:buClrTx/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стандартизированный уровень информатизации</a:t>
            </a:r>
            <a:r>
              <a:rPr lang="en-US" b="1" dirty="0" smtClean="0">
                <a:solidFill>
                  <a:srgbClr val="FF0000"/>
                </a:solidFill>
              </a:rPr>
              <a:t>	</a:t>
            </a:r>
            <a:r>
              <a:rPr lang="en-US" b="1" dirty="0" smtClean="0"/>
              <a:t>	</a:t>
            </a:r>
          </a:p>
          <a:p>
            <a:pPr>
              <a:buClrTx/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отсутствие заинтересованности населения в ЗОЖ и диспансеризации -</a:t>
            </a:r>
          </a:p>
          <a:p>
            <a:pPr>
              <a:buClrTx/>
              <a:buNone/>
            </a:pPr>
            <a:r>
              <a:rPr lang="ru-RU" b="1" dirty="0" smtClean="0">
                <a:solidFill>
                  <a:srgbClr val="FF0000"/>
                </a:solidFill>
              </a:rPr>
              <a:t>заинтересованность населения в ЗОЖ и диспансеризации</a:t>
            </a:r>
            <a:r>
              <a:rPr lang="en-US" b="1" dirty="0" smtClean="0"/>
              <a:t>		</a:t>
            </a:r>
          </a:p>
          <a:p>
            <a:pPr>
              <a:buClrTx/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контрольные ревизионные мероприятия, контролирующие организациями -</a:t>
            </a:r>
          </a:p>
          <a:p>
            <a:pPr>
              <a:buClrTx/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профессиональный аудит (помощь)</a:t>
            </a:r>
            <a:r>
              <a:rPr lang="en-US" b="1" dirty="0" smtClean="0">
                <a:solidFill>
                  <a:srgbClr val="FF0000"/>
                </a:solidFill>
              </a:rPr>
              <a:t>		</a:t>
            </a:r>
          </a:p>
          <a:p>
            <a:pPr>
              <a:buClrTx/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низкий процент вовлеченности медицинских кадров в реализацию проекта -</a:t>
            </a:r>
          </a:p>
          <a:p>
            <a:pPr>
              <a:buClrTx/>
              <a:buNone/>
            </a:pPr>
            <a:r>
              <a:rPr lang="ru-RU" b="1" dirty="0" smtClean="0">
                <a:solidFill>
                  <a:srgbClr val="FF0000"/>
                </a:solidFill>
              </a:rPr>
              <a:t>команда мечты</a:t>
            </a:r>
            <a:r>
              <a:rPr lang="en-US" b="1" dirty="0" smtClean="0">
                <a:solidFill>
                  <a:srgbClr val="FF0000"/>
                </a:solidFill>
              </a:rPr>
              <a:t>	</a:t>
            </a:r>
            <a:r>
              <a:rPr lang="en-US" b="1" dirty="0" smtClean="0"/>
              <a:t>	</a:t>
            </a:r>
          </a:p>
          <a:p>
            <a:pPr marL="0" indent="0">
              <a:buClrTx/>
              <a:buNone/>
            </a:pP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ClrTx/>
              <a:buNone/>
            </a:pP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ClrTx/>
              <a:buNone/>
            </a:pP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207" y="194356"/>
            <a:ext cx="2428327" cy="4939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0874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37A126-02CF-B24C-B6AE-E6295A9DA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85344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Стратегическая Сессия </a:t>
            </a: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«Медицина шаговой доступности»</a:t>
            </a:r>
            <a:r>
              <a:rPr lang="ru-RU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Барьеры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7DFBC83-E266-6244-992B-F3E640BF5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030062"/>
          </a:xfrm>
        </p:spPr>
        <p:txBody>
          <a:bodyPr/>
          <a:lstStyle/>
          <a:p>
            <a:pPr marL="0" indent="0">
              <a:buNone/>
            </a:pP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207" y="194356"/>
            <a:ext cx="2428327" cy="493998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77334" y="853440"/>
          <a:ext cx="8573621" cy="5858130"/>
        </p:xfrm>
        <a:graphic>
          <a:graphicData uri="http://schemas.openxmlformats.org/drawingml/2006/table">
            <a:tbl>
              <a:tblPr/>
              <a:tblGrid>
                <a:gridCol w="8573621"/>
              </a:tblGrid>
              <a:tr h="8591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latin typeface="+mn-lt"/>
                          <a:ea typeface="Segoe UI Symbol"/>
                          <a:cs typeface="Segoe UI Symbol"/>
                        </a:rPr>
                        <a:t>15.</a:t>
                      </a:r>
                      <a:r>
                        <a:rPr lang="ru-RU" sz="1050" b="1" dirty="0" smtClean="0">
                          <a:latin typeface="+mn-lt"/>
                          <a:ea typeface="Calibri"/>
                          <a:cs typeface="Calibri"/>
                        </a:rPr>
                        <a:t> стандартизированный уровень информатизации</a:t>
                      </a:r>
                      <a:endParaRPr lang="ru-RU" sz="105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564" marR="30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5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+mn-lt"/>
                          <a:ea typeface="Calibri"/>
                          <a:cs typeface="Calibri"/>
                        </a:rPr>
                        <a:t>отсутствие высокоскоростного интернета в отдаленных регионах</a:t>
                      </a:r>
                      <a:endParaRPr lang="ru-RU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564" marR="30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5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+mn-lt"/>
                          <a:ea typeface="Calibri"/>
                          <a:cs typeface="Calibri"/>
                        </a:rPr>
                        <a:t>низкий уровень владения навыками работы на компьютере</a:t>
                      </a:r>
                      <a:endParaRPr lang="ru-RU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564" marR="30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5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+mn-lt"/>
                          <a:ea typeface="Calibri"/>
                          <a:cs typeface="Calibri"/>
                        </a:rPr>
                        <a:t>разрозненные информационные системы</a:t>
                      </a:r>
                      <a:endParaRPr lang="ru-RU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564" marR="30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5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+mn-lt"/>
                          <a:ea typeface="Calibri"/>
                          <a:cs typeface="Calibri"/>
                        </a:rPr>
                        <a:t>недостаток высококвалифицированных IT-специалистов</a:t>
                      </a:r>
                      <a:endParaRPr lang="ru-RU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564" marR="30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5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+mn-lt"/>
                          <a:ea typeface="Calibri"/>
                          <a:cs typeface="Calibri"/>
                        </a:rPr>
                        <a:t>плохая техническая база учреждений</a:t>
                      </a:r>
                      <a:endParaRPr lang="ru-RU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564" marR="30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5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+mn-lt"/>
                          <a:ea typeface="Calibri"/>
                          <a:cs typeface="Calibri"/>
                        </a:rPr>
                        <a:t>недостаточность финансирования</a:t>
                      </a:r>
                      <a:endParaRPr lang="ru-RU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564" marR="30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5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+mn-lt"/>
                          <a:ea typeface="Calibri"/>
                          <a:cs typeface="Calibri"/>
                        </a:rPr>
                        <a:t>нет единых </a:t>
                      </a:r>
                      <a:r>
                        <a:rPr lang="ru-RU" sz="1050" dirty="0" smtClean="0">
                          <a:latin typeface="+mn-lt"/>
                          <a:ea typeface="Calibri"/>
                          <a:cs typeface="Calibri"/>
                        </a:rPr>
                        <a:t>подходов </a:t>
                      </a:r>
                      <a:r>
                        <a:rPr lang="ru-RU" sz="1050" dirty="0">
                          <a:latin typeface="+mn-lt"/>
                          <a:ea typeface="Calibri"/>
                          <a:cs typeface="Calibri"/>
                        </a:rPr>
                        <a:t>к оснащению компьютерных техников по классам</a:t>
                      </a:r>
                      <a:endParaRPr lang="ru-RU" sz="10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564" marR="30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18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+mn-lt"/>
                          <a:ea typeface="Calibri"/>
                          <a:cs typeface="Calibri"/>
                        </a:rPr>
                        <a:t>юридическое сопровождение и выполнение обязательств в рамках существующих договорных отношений</a:t>
                      </a:r>
                      <a:endParaRPr lang="ru-RU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564" marR="30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5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+mn-lt"/>
                          <a:ea typeface="Calibri"/>
                          <a:cs typeface="Calibri"/>
                        </a:rPr>
                        <a:t>нормативная база (стандарт)</a:t>
                      </a:r>
                      <a:endParaRPr lang="ru-RU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564" marR="30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5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+mn-lt"/>
                          <a:ea typeface="Calibri"/>
                          <a:cs typeface="Calibri"/>
                        </a:rPr>
                        <a:t>нет единой программы</a:t>
                      </a:r>
                      <a:endParaRPr lang="ru-RU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564" marR="30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5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+mn-lt"/>
                          <a:ea typeface="Calibri"/>
                          <a:cs typeface="Calibri"/>
                        </a:rPr>
                        <a:t>отсутствие стандартов</a:t>
                      </a:r>
                      <a:endParaRPr lang="ru-RU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564" marR="30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5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+mn-lt"/>
                          <a:ea typeface="Calibri"/>
                          <a:cs typeface="Calibri"/>
                        </a:rPr>
                        <a:t>отсутствие профессиональной команды по вертикали</a:t>
                      </a:r>
                      <a:endParaRPr lang="ru-RU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564" marR="30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5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+mn-lt"/>
                          <a:ea typeface="Calibri"/>
                          <a:cs typeface="Calibri"/>
                        </a:rPr>
                        <a:t>множество уже существующих информационных систем</a:t>
                      </a:r>
                      <a:endParaRPr lang="ru-RU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564" marR="30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5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+mn-lt"/>
                          <a:ea typeface="Calibri"/>
                          <a:cs typeface="Calibri"/>
                        </a:rPr>
                        <a:t>разное финансирование регионов</a:t>
                      </a:r>
                      <a:endParaRPr lang="ru-RU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564" marR="30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59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+mn-lt"/>
                          <a:ea typeface="Calibri"/>
                          <a:cs typeface="Calibri"/>
                        </a:rPr>
                        <a:t>16. </a:t>
                      </a:r>
                      <a:r>
                        <a:rPr lang="ru-RU" sz="1050" b="1" dirty="0">
                          <a:latin typeface="+mn-lt"/>
                          <a:ea typeface="Calibri"/>
                          <a:cs typeface="Calibri"/>
                        </a:rPr>
                        <a:t>заинтересованность населения в ЗОЖ и диспансеризаци</a:t>
                      </a:r>
                      <a:r>
                        <a:rPr lang="ru-RU" sz="1050" dirty="0">
                          <a:latin typeface="+mn-lt"/>
                          <a:ea typeface="Calibri"/>
                          <a:cs typeface="Calibri"/>
                        </a:rPr>
                        <a:t>и</a:t>
                      </a:r>
                      <a:endParaRPr lang="ru-RU" sz="10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564" marR="30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5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+mn-lt"/>
                          <a:ea typeface="Calibri"/>
                          <a:cs typeface="Calibri"/>
                        </a:rPr>
                        <a:t>разный уровень экономического развития в городах и селах</a:t>
                      </a:r>
                      <a:endParaRPr lang="ru-RU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564" marR="30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1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+mn-lt"/>
                          <a:ea typeface="Calibri"/>
                          <a:cs typeface="Calibri"/>
                        </a:rPr>
                        <a:t>формальное проведение диспансеризации</a:t>
                      </a:r>
                      <a:endParaRPr lang="ru-RU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564" marR="30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18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+mn-lt"/>
                          <a:ea typeface="Calibri"/>
                          <a:cs typeface="Calibri"/>
                        </a:rPr>
                        <a:t>восприятие населением медицинской организации как постоянная очередь и ожидание</a:t>
                      </a:r>
                      <a:endParaRPr lang="ru-RU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564" marR="30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5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+mn-lt"/>
                          <a:ea typeface="Calibri"/>
                          <a:cs typeface="Calibri"/>
                        </a:rPr>
                        <a:t>низкая информированность населения о практике ЗОЖ</a:t>
                      </a:r>
                      <a:endParaRPr lang="ru-RU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564" marR="30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5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+mn-lt"/>
                          <a:ea typeface="Calibri"/>
                          <a:cs typeface="Calibri"/>
                        </a:rPr>
                        <a:t>недостаточное количество и дороговизна оздоровительных комплексов</a:t>
                      </a:r>
                      <a:endParaRPr lang="ru-RU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564" marR="30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5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+mn-lt"/>
                          <a:ea typeface="Calibri"/>
                          <a:cs typeface="Calibri"/>
                        </a:rPr>
                        <a:t>отсутствие санитарно-просветительской работы</a:t>
                      </a:r>
                      <a:endParaRPr lang="ru-RU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564" marR="30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5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+mn-lt"/>
                          <a:ea typeface="Calibri"/>
                          <a:cs typeface="Calibri"/>
                        </a:rPr>
                        <a:t>отсутствие карательных мер (штрафных санкций)</a:t>
                      </a:r>
                      <a:endParaRPr lang="ru-RU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564" marR="30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18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+mn-lt"/>
                          <a:ea typeface="Calibri"/>
                          <a:cs typeface="Calibri"/>
                        </a:rPr>
                        <a:t>ответственность за проведение диспансеризации и ЗОЖ возложена на медицинскую организацию, а населению все равно</a:t>
                      </a:r>
                      <a:endParaRPr lang="ru-RU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564" marR="30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5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+mn-lt"/>
                          <a:ea typeface="Calibri"/>
                          <a:cs typeface="Calibri"/>
                        </a:rPr>
                        <a:t>четкий и понятный алгоритм прохождения диспансеризации для пациента</a:t>
                      </a:r>
                      <a:endParaRPr lang="ru-RU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564" marR="30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5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+mn-lt"/>
                          <a:ea typeface="Calibri"/>
                          <a:cs typeface="Calibri"/>
                        </a:rPr>
                        <a:t>низкая пропаганда ЗОЖ на всех уровнях</a:t>
                      </a:r>
                      <a:endParaRPr lang="ru-RU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564" marR="30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18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+mn-lt"/>
                          <a:ea typeface="Calibri"/>
                          <a:cs typeface="Calibri"/>
                        </a:rPr>
                        <a:t>недостаточное количество программ и школ здоровья для хронических больных и для здоровых</a:t>
                      </a:r>
                      <a:endParaRPr lang="ru-RU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564" marR="30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5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+mn-lt"/>
                          <a:ea typeface="Calibri"/>
                          <a:cs typeface="Calibri"/>
                        </a:rPr>
                        <a:t>низкий уровень жизни в целом населения</a:t>
                      </a:r>
                      <a:endParaRPr lang="ru-RU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564" marR="30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5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+mn-lt"/>
                          <a:ea typeface="Calibri"/>
                          <a:cs typeface="Calibri"/>
                        </a:rPr>
                        <a:t>иные культурные ценности</a:t>
                      </a:r>
                      <a:endParaRPr lang="ru-RU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564" marR="30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5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+mn-lt"/>
                          <a:ea typeface="Calibri"/>
                          <a:cs typeface="Calibri"/>
                        </a:rPr>
                        <a:t>нежелание идти в поликлинику из-за очередей и ожидания</a:t>
                      </a:r>
                      <a:endParaRPr lang="ru-RU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564" marR="30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5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+mn-lt"/>
                          <a:ea typeface="Calibri"/>
                          <a:cs typeface="Calibri"/>
                        </a:rPr>
                        <a:t>неустраиваемый предлагаемый перечень обследования</a:t>
                      </a:r>
                      <a:endParaRPr lang="ru-RU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564" marR="30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18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+mn-lt"/>
                          <a:ea typeface="Calibri"/>
                          <a:cs typeface="Calibri"/>
                        </a:rPr>
                        <a:t>медицинский полис должен выдаваться и продлеваться только после медицинского осмотра</a:t>
                      </a:r>
                      <a:endParaRPr lang="ru-RU" sz="10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564" marR="30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54871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37A126-02CF-B24C-B6AE-E6295A9DA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82880"/>
            <a:ext cx="8596668" cy="85344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Стратегическая Сессия </a:t>
            </a: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«Медицина шаговой доступности»</a:t>
            </a:r>
            <a:r>
              <a:rPr lang="ru-RU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Барьеры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207" y="194356"/>
            <a:ext cx="2428327" cy="493998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240518" y="1920240"/>
          <a:ext cx="8807722" cy="3614547"/>
        </p:xfrm>
        <a:graphic>
          <a:graphicData uri="http://schemas.openxmlformats.org/drawingml/2006/table">
            <a:tbl>
              <a:tblPr/>
              <a:tblGrid>
                <a:gridCol w="8807722"/>
              </a:tblGrid>
              <a:tr h="859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+mn-lt"/>
                          <a:ea typeface="Calibri"/>
                          <a:cs typeface="Calibri"/>
                        </a:rPr>
                        <a:t>10. </a:t>
                      </a:r>
                      <a:r>
                        <a:rPr lang="ru-RU" sz="1100" b="1" dirty="0">
                          <a:latin typeface="+mn-lt"/>
                          <a:ea typeface="Calibri"/>
                          <a:cs typeface="Calibri"/>
                        </a:rPr>
                        <a:t>профессиональный аудит (помощь)</a:t>
                      </a:r>
                      <a:endParaRPr lang="ru-RU" sz="11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564" marR="30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18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+mn-lt"/>
                          <a:ea typeface="Calibri"/>
                          <a:cs typeface="Calibri"/>
                        </a:rPr>
                        <a:t>отсутствие законодательной базы (договор или соглашение о взаимодействии с оплатой труда)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564" marR="30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5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+mn-lt"/>
                          <a:ea typeface="Calibri"/>
                          <a:cs typeface="Calibri"/>
                        </a:rPr>
                        <a:t>нет профессионалов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564" marR="30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5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+mn-lt"/>
                          <a:ea typeface="Calibri"/>
                          <a:cs typeface="Calibri"/>
                        </a:rPr>
                        <a:t>имеющиеся правила устраивают контролирующую организацию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564" marR="30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18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+mn-lt"/>
                          <a:ea typeface="Calibri"/>
                          <a:cs typeface="Calibri"/>
                        </a:rPr>
                        <a:t>несоответсвие организационно-функциональной структуры тем целям и задачам, которые перед ней ставят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564" marR="30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59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+mn-lt"/>
                          <a:ea typeface="Calibri"/>
                          <a:cs typeface="Calibri"/>
                        </a:rPr>
                        <a:t>14. </a:t>
                      </a:r>
                      <a:r>
                        <a:rPr lang="ru-RU" sz="1100" b="1" dirty="0">
                          <a:latin typeface="+mn-lt"/>
                          <a:ea typeface="Calibri"/>
                          <a:cs typeface="Calibri"/>
                        </a:rPr>
                        <a:t>команда соратников</a:t>
                      </a:r>
                      <a:endParaRPr lang="ru-RU" sz="11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564" marR="30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5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+mn-lt"/>
                          <a:ea typeface="Calibri"/>
                          <a:cs typeface="Calibri"/>
                        </a:rPr>
                        <a:t>недостаточное тиражирование эффектов проекта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564" marR="30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5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+mn-lt"/>
                          <a:ea typeface="Calibri"/>
                          <a:cs typeface="Calibri"/>
                        </a:rPr>
                        <a:t>отсутствие системы мотивации материальной и нематериальной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564" marR="30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5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+mn-lt"/>
                          <a:ea typeface="Calibri"/>
                          <a:cs typeface="Calibri"/>
                        </a:rPr>
                        <a:t>невысвобождение из процесса участников проекта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564" marR="30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5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+mn-lt"/>
                          <a:ea typeface="Calibri"/>
                          <a:cs typeface="Calibri"/>
                        </a:rPr>
                        <a:t>не видят своих результатов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564" marR="30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5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+mn-lt"/>
                          <a:ea typeface="Calibri"/>
                          <a:cs typeface="Calibri"/>
                        </a:rPr>
                        <a:t>нехватка кадров приводит к большой нагрузке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564" marR="30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5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+mn-lt"/>
                          <a:ea typeface="Calibri"/>
                          <a:cs typeface="Calibri"/>
                        </a:rPr>
                        <a:t>не все видят улучшения в своей работе, а, наоборот, загруженность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564" marR="30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5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+mn-lt"/>
                          <a:ea typeface="Calibri"/>
                          <a:cs typeface="Calibri"/>
                        </a:rPr>
                        <a:t>отсутствие учителей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564" marR="30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5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+mn-lt"/>
                          <a:ea typeface="Calibri"/>
                          <a:cs typeface="Calibri"/>
                        </a:rPr>
                        <a:t>иная профориентация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564" marR="30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5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+mn-lt"/>
                          <a:ea typeface="Calibri"/>
                          <a:cs typeface="Calibri"/>
                        </a:rPr>
                        <a:t>культура организаций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564" marR="30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5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+mn-lt"/>
                          <a:ea typeface="Calibri"/>
                          <a:cs typeface="Calibri"/>
                        </a:rPr>
                        <a:t>консерватизм медицинских работников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564" marR="30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5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+mn-lt"/>
                          <a:ea typeface="Calibri"/>
                          <a:cs typeface="Calibri"/>
                        </a:rPr>
                        <a:t>отсутствие грамотных тренингов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564" marR="30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5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+mn-lt"/>
                          <a:ea typeface="Calibri"/>
                          <a:cs typeface="Calibri"/>
                        </a:rPr>
                        <a:t>отсутствие профессиональной подготовки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564" marR="30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18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n-lt"/>
                          <a:ea typeface="Calibri"/>
                          <a:cs typeface="Calibri"/>
                        </a:rPr>
                        <a:t>несоответствие </a:t>
                      </a:r>
                      <a:r>
                        <a:rPr lang="ru-RU" sz="1100" dirty="0">
                          <a:latin typeface="+mn-lt"/>
                          <a:ea typeface="Calibri"/>
                          <a:cs typeface="Calibri"/>
                        </a:rPr>
                        <a:t>организационно-функциональной структуры тем целям и задачам, которые перед ней ставят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564" marR="30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54871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37A126-02CF-B24C-B6AE-E6295A9DA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5344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Стратегическая Сессия «Медицина шаговой доступности»</a:t>
            </a:r>
            <a:b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Группа: Проектное управление как перспектива Бережливой Клиники </a:t>
            </a: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Миссия группы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7DFBC83-E266-6244-992B-F3E640BF5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5200"/>
            <a:ext cx="8735007" cy="403006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250000"/>
              </a:lnSpc>
              <a:buNone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Разработка и реализация эффективной и понятной системы проектного управления в медицине на основе принципов бережливого производства и ценности здоровья граждан. </a:t>
            </a:r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250000"/>
              </a:lnSpc>
              <a:buNone/>
            </a:pPr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250000"/>
              </a:lnSpc>
              <a:buNone/>
            </a:pPr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207" y="194356"/>
            <a:ext cx="2428327" cy="4939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8335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37A126-02CF-B24C-B6AE-E6295A9DA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94356"/>
            <a:ext cx="8596668" cy="85344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Стратегическая Сессия </a:t>
            </a: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«Медицина шаговой доступности»</a:t>
            </a:r>
            <a:r>
              <a:rPr lang="ru-RU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Личные миссии – Объявленные действия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207" y="194356"/>
            <a:ext cx="2428327" cy="493998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03014" y="1899920"/>
          <a:ext cx="10701867" cy="4784220"/>
        </p:xfrm>
        <a:graphic>
          <a:graphicData uri="http://schemas.openxmlformats.org/drawingml/2006/table">
            <a:tbl>
              <a:tblPr/>
              <a:tblGrid>
                <a:gridCol w="3092026"/>
                <a:gridCol w="4040256"/>
                <a:gridCol w="3569585"/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Calibri"/>
                          <a:cs typeface="Calibri"/>
                        </a:rPr>
                        <a:t>ФИО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Calibri"/>
                          <a:cs typeface="Calibri"/>
                        </a:rPr>
                        <a:t>Миссии личные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Calibri"/>
                          <a:cs typeface="Calibri"/>
                        </a:rPr>
                        <a:t>Объявленные действия /дата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Calibri"/>
                        </a:rPr>
                        <a:t>Крутова Виктория Александровна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Calibri"/>
                        </a:rPr>
                        <a:t>определение проблемных моментов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Calibri"/>
                        </a:rPr>
                        <a:t>27.06 к началу групповой работы представлю основные проблемные моменты системы здравоохранения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78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+mn-lt"/>
                          <a:ea typeface="Calibri"/>
                          <a:cs typeface="Calibri"/>
                        </a:rPr>
                        <a:t>Чурсина</a:t>
                      </a:r>
                      <a:r>
                        <a:rPr lang="ru-RU" sz="1400" dirty="0">
                          <a:latin typeface="+mn-lt"/>
                          <a:ea typeface="Calibri"/>
                          <a:cs typeface="Calibri"/>
                        </a:rPr>
                        <a:t> Виктория Николаевна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Calibri"/>
                        </a:rPr>
                        <a:t>определение перспектив методологии проектного управления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Calibri"/>
                        </a:rPr>
                        <a:t>27.06 предложу инструменты и методы повышения эффективности проектного управления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Calibri"/>
                        </a:rPr>
                        <a:t>Богданова </a:t>
                      </a:r>
                      <a:r>
                        <a:rPr lang="ru-RU" sz="1400" dirty="0" smtClean="0">
                          <a:latin typeface="+mn-lt"/>
                          <a:ea typeface="Calibri"/>
                          <a:cs typeface="Calibri"/>
                        </a:rPr>
                        <a:t>Наталия </a:t>
                      </a:r>
                      <a:r>
                        <a:rPr lang="ru-RU" sz="1400" dirty="0">
                          <a:latin typeface="+mn-lt"/>
                          <a:ea typeface="Calibri"/>
                          <a:cs typeface="Calibri"/>
                        </a:rPr>
                        <a:t>Геннадьевна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Calibri"/>
                        </a:rPr>
                        <a:t>поделиться опытом работы проектного управления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Calibri"/>
                        </a:rPr>
                        <a:t>27.06 представлю в виде презентаций накопленный опыт, положительный и отрицательный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47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Calibri"/>
                        </a:rPr>
                        <a:t>Пушков Михаил Александрович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Calibri"/>
                        </a:rPr>
                        <a:t>показать роль СМО в проектном управлении на основе принципов бережливого производства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Calibri"/>
                        </a:rPr>
                        <a:t>27.06 передам практический опыт участия СМО в реализации проекта бережливого производства в регионах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Calibri"/>
                        </a:rPr>
                        <a:t>Дзюба Наталья Александровна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Calibri"/>
                        </a:rPr>
                        <a:t>определение мотиваторов мед. работников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Calibri"/>
                        </a:rPr>
                        <a:t>27.06 предоставлю результаты опроса мед. работников. Выводы и предложения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Calibri"/>
                        </a:rPr>
                        <a:t>Степаненко Валентина Сергеевна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Calibri"/>
                        </a:rPr>
                        <a:t>определение ценности здоровья пациента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Calibri"/>
                        </a:rPr>
                        <a:t>27.06 приоритеты пациента и его ожидания от мед. помощи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Calibri"/>
                        </a:rPr>
                        <a:t>Горобец Светлана Николаевна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Calibri"/>
                        </a:rPr>
                        <a:t>определение модели здравоохранения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Calibri"/>
                        </a:rPr>
                        <a:t>27.06 предоставлю описание новой модели системы здравоохранения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539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37A126-02CF-B24C-B6AE-E6295A9DA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5344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Стратегическая Сессия </a:t>
            </a: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«Медицина шаговой доступности»</a:t>
            </a:r>
            <a:r>
              <a:rPr lang="ru-RU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равила группы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7DFBC83-E266-6244-992B-F3E640BF5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030062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уметь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сказать главное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коротко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мнение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каждого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важно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работать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рамках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темы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быть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терпеливым и вежливым, слушать и слышать каждого, не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перебивая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использование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мозгового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штурма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движение вперед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207" y="194356"/>
            <a:ext cx="2428327" cy="4939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979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37A126-02CF-B24C-B6AE-E6295A9DA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85344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Стратегическая Сессия </a:t>
            </a: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«Медицина шаговой доступности»</a:t>
            </a:r>
            <a:r>
              <a:rPr lang="ru-RU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 будущего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207" y="194356"/>
            <a:ext cx="2428327" cy="493998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812800" y="1117600"/>
          <a:ext cx="10881360" cy="5452809"/>
        </p:xfrm>
        <a:graphic>
          <a:graphicData uri="http://schemas.openxmlformats.org/drawingml/2006/table">
            <a:tbl>
              <a:tblPr/>
              <a:tblGrid>
                <a:gridCol w="10881360"/>
              </a:tblGrid>
              <a:tr h="544264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Calibri"/>
                        </a:rPr>
                        <a:t>       В 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Calibri"/>
                        </a:rPr>
                        <a:t>сфере здравоохранения сформирована команда соратников, которая используя принципы бережливого производства и инструменты проектного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Calibri"/>
                        </a:rPr>
                        <a:t>управления </a:t>
                      </a:r>
                      <a:r>
                        <a:rPr lang="ru-RU" sz="1200" dirty="0" smtClean="0">
                          <a:latin typeface="+mn-lt"/>
                          <a:ea typeface="Calibri"/>
                          <a:cs typeface="Calibri"/>
                        </a:rPr>
                        <a:t>(</a:t>
                      </a:r>
                      <a:r>
                        <a:rPr lang="ru-RU" sz="1200" dirty="0" err="1">
                          <a:latin typeface="+mn-lt"/>
                          <a:ea typeface="Calibri"/>
                          <a:cs typeface="Calibri"/>
                        </a:rPr>
                        <a:t>Чурсина</a:t>
                      </a:r>
                      <a:r>
                        <a:rPr lang="ru-RU" sz="1200" dirty="0">
                          <a:latin typeface="+mn-lt"/>
                          <a:ea typeface="Calibri"/>
                          <a:cs typeface="Calibri"/>
                        </a:rPr>
                        <a:t> Виктория, Богданова Наталия), 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Calibri"/>
                        </a:rPr>
                        <a:t>обеспечивает ответственное отношение и заинтересованность населения в ЗОЖ и диспансеризации </a:t>
                      </a:r>
                      <a:r>
                        <a:rPr lang="ru-RU" sz="1200" dirty="0">
                          <a:latin typeface="+mn-lt"/>
                          <a:ea typeface="Calibri"/>
                          <a:cs typeface="Calibri"/>
                        </a:rPr>
                        <a:t>(</a:t>
                      </a:r>
                      <a:r>
                        <a:rPr lang="ru-RU" sz="1200" dirty="0" err="1">
                          <a:latin typeface="+mn-lt"/>
                          <a:ea typeface="Calibri"/>
                          <a:cs typeface="Calibri"/>
                        </a:rPr>
                        <a:t>Нальгиева</a:t>
                      </a:r>
                      <a:r>
                        <a:rPr lang="ru-RU" sz="1200" dirty="0">
                          <a:latin typeface="+mn-lt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1200" dirty="0" err="1">
                          <a:latin typeface="+mn-lt"/>
                          <a:ea typeface="Calibri"/>
                          <a:cs typeface="Calibri"/>
                        </a:rPr>
                        <a:t>Хадишат</a:t>
                      </a:r>
                      <a:r>
                        <a:rPr lang="ru-RU" sz="1200" dirty="0">
                          <a:latin typeface="+mn-lt"/>
                          <a:ea typeface="Calibri"/>
                          <a:cs typeface="Calibri"/>
                        </a:rPr>
                        <a:t>, Горобец Светлана), все население в обязательном порядке проходит </a:t>
                      </a:r>
                      <a:r>
                        <a:rPr lang="ru-RU" sz="1200" dirty="0" err="1">
                          <a:latin typeface="+mn-lt"/>
                          <a:ea typeface="Calibri"/>
                          <a:cs typeface="Calibri"/>
                        </a:rPr>
                        <a:t>профосмотр</a:t>
                      </a:r>
                      <a:r>
                        <a:rPr lang="ru-RU" sz="1200" dirty="0">
                          <a:latin typeface="+mn-lt"/>
                          <a:ea typeface="Calibri"/>
                          <a:cs typeface="Calibri"/>
                        </a:rPr>
                        <a:t>, 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Calibri"/>
                        </a:rPr>
                        <a:t>пациент несет ответственность (социальную и финансовую) за свое здоровье</a:t>
                      </a:r>
                      <a:r>
                        <a:rPr lang="ru-RU" sz="1200" dirty="0">
                          <a:latin typeface="+mn-lt"/>
                          <a:ea typeface="Calibri"/>
                          <a:cs typeface="Calibri"/>
                        </a:rPr>
                        <a:t> (</a:t>
                      </a:r>
                      <a:r>
                        <a:rPr lang="ru-RU" sz="1200" dirty="0" err="1">
                          <a:latin typeface="+mn-lt"/>
                          <a:ea typeface="Calibri"/>
                          <a:cs typeface="Calibri"/>
                        </a:rPr>
                        <a:t>Крутова</a:t>
                      </a:r>
                      <a:r>
                        <a:rPr lang="ru-RU" sz="1200" dirty="0">
                          <a:latin typeface="+mn-lt"/>
                          <a:ea typeface="Calibri"/>
                          <a:cs typeface="Calibri"/>
                        </a:rPr>
                        <a:t> Виктория). </a:t>
                      </a:r>
                      <a:endParaRPr lang="ru-RU" sz="1200" dirty="0" smtClean="0">
                        <a:latin typeface="+mn-lt"/>
                        <a:ea typeface="Calibri"/>
                        <a:cs typeface="Calibri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Calibri"/>
                        </a:rPr>
                        <a:t>       В 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Calibri"/>
                        </a:rPr>
                        <a:t>штате региональных органов управления в сфере здравоохранения и медицинских организаций выделены структуры, отвечающие за бережливое производство и менеджмент качества (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Ширяев Сергей,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Чурсина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 Виктория)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Calibri"/>
                        </a:rPr>
                        <a:t>.</a:t>
                      </a:r>
                      <a:r>
                        <a:rPr lang="ru-RU" sz="1200" dirty="0">
                          <a:latin typeface="+mn-lt"/>
                          <a:ea typeface="Calibri"/>
                          <a:cs typeface="Calibri"/>
                        </a:rPr>
                        <a:t> </a:t>
                      </a:r>
                      <a:endParaRPr lang="ru-RU" sz="1200" dirty="0" smtClean="0">
                        <a:latin typeface="+mn-lt"/>
                        <a:ea typeface="Calibri"/>
                        <a:cs typeface="Calibri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Calibri"/>
                        </a:rPr>
                        <a:t>      В 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Calibri"/>
                        </a:rPr>
                        <a:t>здравоохранении стандартизированы требования к уровню информатизации, все информационные системы интегрированы в единую сеть</a:t>
                      </a:r>
                      <a:r>
                        <a:rPr lang="ru-RU" sz="1200" dirty="0">
                          <a:latin typeface="+mn-lt"/>
                          <a:ea typeface="Calibri"/>
                          <a:cs typeface="Calibri"/>
                        </a:rPr>
                        <a:t> (Сарычев Юрий), 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Calibri"/>
                        </a:rPr>
                        <a:t>которая обеспечивает в том числе обмен опытом и тиражирование лучших проектов </a:t>
                      </a:r>
                      <a:r>
                        <a:rPr lang="ru-RU" sz="1200" dirty="0">
                          <a:latin typeface="+mn-lt"/>
                          <a:ea typeface="Calibri"/>
                          <a:cs typeface="Calibri"/>
                        </a:rPr>
                        <a:t>(</a:t>
                      </a:r>
                      <a:r>
                        <a:rPr lang="ru-RU" sz="1200" dirty="0" err="1">
                          <a:latin typeface="+mn-lt"/>
                          <a:ea typeface="Calibri"/>
                          <a:cs typeface="Calibri"/>
                        </a:rPr>
                        <a:t>Чурсина</a:t>
                      </a:r>
                      <a:r>
                        <a:rPr lang="ru-RU" sz="1200" dirty="0">
                          <a:latin typeface="+mn-lt"/>
                          <a:ea typeface="Calibri"/>
                          <a:cs typeface="Calibri"/>
                        </a:rPr>
                        <a:t> Виктория). 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Calibri"/>
                        </a:rPr>
                        <a:t>Создана единая электронная карта пациента с формированием индивидуального плана наблюдения</a:t>
                      </a:r>
                      <a:r>
                        <a:rPr lang="ru-RU" sz="1200" dirty="0">
                          <a:latin typeface="+mn-lt"/>
                          <a:ea typeface="Calibri"/>
                          <a:cs typeface="Calibri"/>
                        </a:rPr>
                        <a:t> (Горобец Светлана, </a:t>
                      </a:r>
                      <a:r>
                        <a:rPr lang="ru-RU" sz="1200" dirty="0" err="1">
                          <a:latin typeface="+mn-lt"/>
                          <a:ea typeface="Calibri"/>
                          <a:cs typeface="Calibri"/>
                        </a:rPr>
                        <a:t>Нальгиева</a:t>
                      </a:r>
                      <a:r>
                        <a:rPr lang="ru-RU" sz="1200" dirty="0">
                          <a:latin typeface="+mn-lt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1200" dirty="0" err="1">
                          <a:latin typeface="+mn-lt"/>
                          <a:ea typeface="Calibri"/>
                          <a:cs typeface="Calibri"/>
                        </a:rPr>
                        <a:t>Хадишат</a:t>
                      </a:r>
                      <a:r>
                        <a:rPr lang="ru-RU" sz="1200" dirty="0">
                          <a:latin typeface="+mn-lt"/>
                          <a:ea typeface="Calibri"/>
                          <a:cs typeface="Calibri"/>
                        </a:rPr>
                        <a:t>). </a:t>
                      </a:r>
                      <a:endParaRPr lang="ru-RU" sz="1200" dirty="0" smtClean="0">
                        <a:latin typeface="+mn-lt"/>
                        <a:ea typeface="Calibri"/>
                        <a:cs typeface="Calibri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Calibri"/>
                        </a:rPr>
                        <a:t>     Организован 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Calibri"/>
                        </a:rPr>
                        <a:t>баланс кадров по потребностям мед. организаций, с целью оказания доступной, своевременной и адекватной медицинской помощи</a:t>
                      </a:r>
                      <a:r>
                        <a:rPr lang="ru-RU" sz="1200" dirty="0">
                          <a:latin typeface="+mn-lt"/>
                          <a:ea typeface="Calibri"/>
                          <a:cs typeface="Calibri"/>
                        </a:rPr>
                        <a:t> (Сарычев Юрий, </a:t>
                      </a:r>
                      <a:r>
                        <a:rPr lang="ru-RU" sz="1200" dirty="0" err="1">
                          <a:latin typeface="+mn-lt"/>
                          <a:ea typeface="Calibri"/>
                          <a:cs typeface="Calibri"/>
                        </a:rPr>
                        <a:t>Болтенков</a:t>
                      </a:r>
                      <a:r>
                        <a:rPr lang="ru-RU" sz="1200" dirty="0">
                          <a:latin typeface="+mn-lt"/>
                          <a:ea typeface="Calibri"/>
                          <a:cs typeface="Calibri"/>
                        </a:rPr>
                        <a:t> Николай) и 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Calibri"/>
                        </a:rPr>
                        <a:t>созданы алгоритмы и стандарты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(Богданова Наталия)</a:t>
                      </a:r>
                      <a:r>
                        <a:rPr lang="ru-RU" sz="1200" dirty="0">
                          <a:latin typeface="+mn-lt"/>
                          <a:ea typeface="Calibri"/>
                          <a:cs typeface="Calibri"/>
                        </a:rPr>
                        <a:t> , 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Calibri"/>
                        </a:rPr>
                        <a:t>учитывающие позицию профессионального сообщества (СМО), выступающего на стороне пациента</a:t>
                      </a:r>
                      <a:r>
                        <a:rPr lang="ru-RU" sz="1200" dirty="0">
                          <a:latin typeface="+mn-lt"/>
                          <a:ea typeface="Calibri"/>
                          <a:cs typeface="Calibri"/>
                        </a:rPr>
                        <a:t> (Пушков Михаил), обеспечена личная ответственность врача за качество оказания медицинской помощи и  законодательно защита мед. персонала. </a:t>
                      </a:r>
                      <a:endParaRPr lang="ru-RU" sz="1200" dirty="0" smtClean="0">
                        <a:latin typeface="+mn-lt"/>
                        <a:ea typeface="Calibri"/>
                        <a:cs typeface="Calibri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Calibri"/>
                        </a:rPr>
                        <a:t>     Организован 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Calibri"/>
                        </a:rPr>
                        <a:t>профессиональный аудит на основе единой вертикали требований</a:t>
                      </a:r>
                      <a:r>
                        <a:rPr lang="ru-RU" sz="1200" dirty="0">
                          <a:latin typeface="+mn-lt"/>
                          <a:ea typeface="Calibri"/>
                          <a:cs typeface="Calibri"/>
                        </a:rPr>
                        <a:t> (</a:t>
                      </a:r>
                      <a:r>
                        <a:rPr lang="ru-RU" sz="1200" dirty="0" err="1">
                          <a:latin typeface="+mn-lt"/>
                          <a:ea typeface="Calibri"/>
                          <a:cs typeface="Calibri"/>
                        </a:rPr>
                        <a:t>Крутова</a:t>
                      </a:r>
                      <a:r>
                        <a:rPr lang="ru-RU" sz="1200" dirty="0">
                          <a:latin typeface="+mn-lt"/>
                          <a:ea typeface="Calibri"/>
                          <a:cs typeface="Calibri"/>
                        </a:rPr>
                        <a:t> Виктория, Пушков Михаил). Реализована программа по оснащению медицинских организаций оборудованием,  организовано его эффективное использование, пересмотрены приказы №283 от 30.11.93, №132 от 2.08.91, №222 от 31.05.96, №380 от 25.12.97 и другие приказы по </a:t>
                      </a:r>
                      <a:r>
                        <a:rPr lang="ru-RU" sz="1200" dirty="0" err="1">
                          <a:latin typeface="+mn-lt"/>
                          <a:ea typeface="Calibri"/>
                          <a:cs typeface="Calibri"/>
                        </a:rPr>
                        <a:t>параклинической</a:t>
                      </a:r>
                      <a:r>
                        <a:rPr lang="ru-RU" sz="1200" dirty="0">
                          <a:latin typeface="+mn-lt"/>
                          <a:ea typeface="Calibri"/>
                          <a:cs typeface="Calibri"/>
                        </a:rPr>
                        <a:t> службе. </a:t>
                      </a:r>
                      <a:endParaRPr lang="ru-RU" sz="1200" dirty="0" smtClean="0">
                        <a:latin typeface="+mn-lt"/>
                        <a:ea typeface="Calibri"/>
                        <a:cs typeface="Calibri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Calibri"/>
                        </a:rPr>
                        <a:t>     Финансирование 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Calibri"/>
                        </a:rPr>
                        <a:t>медицинской организации сбалансировано по критериям нуждаемости и потребности, льготное лекарственное обеспечение осуществляется персонально с учетом нуждаемости и потребности</a:t>
                      </a:r>
                      <a:r>
                        <a:rPr lang="ru-RU" sz="1200" dirty="0">
                          <a:latin typeface="+mn-lt"/>
                          <a:ea typeface="Calibri"/>
                          <a:cs typeface="Calibri"/>
                        </a:rPr>
                        <a:t> (Сарычев Юрий). 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Calibri"/>
                        </a:rPr>
                        <a:t>Все медицинские организации расположены в типовых зданиях, созданы условия для комфортного пребывания пациентов</a:t>
                      </a:r>
                      <a:r>
                        <a:rPr lang="ru-RU" sz="1200" dirty="0">
                          <a:latin typeface="+mn-lt"/>
                          <a:ea typeface="Calibri"/>
                          <a:cs typeface="Calibri"/>
                        </a:rPr>
                        <a:t> (Сарычев Юрий, Степаненко Валентина), 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Calibri"/>
                        </a:rPr>
                        <a:t>соблюдается культура общения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(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Крутова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 Виктория, Богданова Наталия).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8076" marR="18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6828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664</TotalTime>
  <Words>1705</Words>
  <Application>Microsoft Office PowerPoint</Application>
  <PresentationFormat>Произвольный</PresentationFormat>
  <Paragraphs>233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Грань</vt:lpstr>
      <vt:lpstr>Слайд 1</vt:lpstr>
      <vt:lpstr>Стратегическая Сессия «Медицина шаговой доступности» Группа:</vt:lpstr>
      <vt:lpstr>Стратегическая Сессия «Медицина шаговой доступности» Группа: Проектное управление как перспектива Бережливой Клиники  Нормы настоящего – Нормы будущего</vt:lpstr>
      <vt:lpstr>Стратегическая Сессия «Медицина шаговой доступности»  Барьеры</vt:lpstr>
      <vt:lpstr>Стратегическая Сессия «Медицина шаговой доступности»   Барьеры</vt:lpstr>
      <vt:lpstr>Стратегическая Сессия «Медицина шаговой доступности» Группа: Проектное управление как перспектива Бережливой Клиники   Миссия группы</vt:lpstr>
      <vt:lpstr>Стратегическая Сессия «Медицина шаговой доступности»   Личные миссии – Объявленные действия</vt:lpstr>
      <vt:lpstr>Стратегическая Сессия «Медицина шаговой доступности»   Правила группы</vt:lpstr>
      <vt:lpstr>Стратегическая Сессия «Медицина шаговой доступности»  Образ будущего</vt:lpstr>
      <vt:lpstr>Стратегическая Сессия «Медицина шаговой доступности»   Контрагенты - Эффекты</vt:lpstr>
      <vt:lpstr>Стратегическая Сессия «Медицина шаговой доступности»  Реестр инициатив и проектов</vt:lpstr>
      <vt:lpstr>Стратегическая Сессия «Медицина шаговой доступности»  Реестр инициатив и проектов</vt:lpstr>
      <vt:lpstr>Стратегическая Сессия «Медицина шаговой доступности»   Дорожная карта</vt:lpstr>
      <vt:lpstr>Стратегическая Сессия «Медицина шаговой доступности»  Сценарий запуска</vt:lpstr>
      <vt:lpstr>Стратегическая Сессия «Медицина шаговой доступности»   Группа: Проектное управление как перспектива Бережливой Клиники         Благодарим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user</cp:lastModifiedBy>
  <cp:revision>77</cp:revision>
  <dcterms:created xsi:type="dcterms:W3CDTF">2018-05-22T16:45:48Z</dcterms:created>
  <dcterms:modified xsi:type="dcterms:W3CDTF">2018-06-27T14:37:16Z</dcterms:modified>
</cp:coreProperties>
</file>