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notesMasterIdLst>
    <p:notesMasterId r:id="rId12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B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/>
    <p:restoredTop sz="91337" autoAdjust="0"/>
  </p:normalViewPr>
  <p:slideViewPr>
    <p:cSldViewPr snapToGrid="0" snapToObjects="1">
      <p:cViewPr varScale="1">
        <p:scale>
          <a:sx n="68" d="100"/>
          <a:sy n="68" d="100"/>
        </p:scale>
        <p:origin x="798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D065C-B753-486B-9C02-7A1F1543C9D0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132A8-3D98-4C37-A512-4BB607A21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56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132A8-3D98-4C37-A512-4BB607A21FF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773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26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65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2053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956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4997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887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445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31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22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39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1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84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0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09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9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56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90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24B9E8"/>
            </a:gs>
            <a:gs pos="75000">
              <a:schemeClr val="bg1"/>
            </a:gs>
            <a:gs pos="52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B5899D43-A4A2-D34C-A06D-5B04A82C6A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704" y="4877442"/>
            <a:ext cx="1062718" cy="1062718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6F93CC8E-BC47-D24D-B543-DA85539AD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4972" y="4783214"/>
            <a:ext cx="1062718" cy="1062718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45247123-7661-C94B-8B20-314C44A705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186" y="4831921"/>
            <a:ext cx="1062718" cy="1062718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4BDF9CB4-1D31-0E47-B4B9-1DCC0896F3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6984" y="4684098"/>
            <a:ext cx="1266632" cy="1307936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FAAFC05A-E274-D742-8365-E27D972DCA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1302" y="4878498"/>
            <a:ext cx="849430" cy="877129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91386769-FBC3-D043-A4CE-2F924F0FDB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69455" y="4737809"/>
            <a:ext cx="1086334" cy="112175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638" y="5175390"/>
            <a:ext cx="1741118" cy="4805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063" y="5082178"/>
            <a:ext cx="1279879" cy="5126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290" y="2295330"/>
            <a:ext cx="7117050" cy="14478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828" y="4934352"/>
            <a:ext cx="903204" cy="72867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AE10F20-6614-49F2-A02E-4E206ED3456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74433" y="4808077"/>
            <a:ext cx="902224" cy="90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28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869" y="2337582"/>
            <a:ext cx="10225128" cy="451104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1"/>
                </a:solidFill>
              </a:rPr>
              <a:t>Спасибо за внимание!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2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</a:t>
            </a: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Сессия 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«Наставничество и призвание в медицине»</a:t>
            </a: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Группа: 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«Обязательное внедрение наставничества как нормы профессионального и образовательного стандартов»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74720"/>
            <a:ext cx="10515600" cy="4046742"/>
          </a:xfrm>
        </p:spPr>
        <p:txBody>
          <a:bodyPr/>
          <a:lstStyle/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28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Участники групп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964186"/>
              </p:ext>
            </p:extLst>
          </p:nvPr>
        </p:nvGraphicFramePr>
        <p:xfrm>
          <a:off x="391886" y="1645924"/>
          <a:ext cx="11045371" cy="5001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7492"/>
                <a:gridCol w="5057586"/>
                <a:gridCol w="4880293"/>
              </a:tblGrid>
              <a:tr h="714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ФИО участника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Контакты (тлф, эл.почта)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4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Пушкарева Светлана  Григорьевна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8(912) 605-35-65</a:t>
                      </a:r>
                      <a:r>
                        <a:rPr lang="en-AU" sz="2000">
                          <a:effectLst/>
                        </a:rPr>
                        <a:t>/ pixta160438@mail.ru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4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Егорова Жанна Константиновна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8(</a:t>
                      </a:r>
                      <a:r>
                        <a:rPr lang="en-AU" sz="2000">
                          <a:effectLst/>
                        </a:rPr>
                        <a:t>912) 227-97-48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4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Адулова Фарида Хусаинова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8(983) 163-16-61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4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Гайнулин Шамиль Мухтарович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4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Дорофеев Сергей Анатольевич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8(906) 732-18-00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4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Соломенников Михаил Геннадьевич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8(912)827-78-99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" y="97795"/>
            <a:ext cx="1798328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Участники группы:</a:t>
            </a:r>
            <a:endParaRPr kumimoji="0" lang="ru-RU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60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825"/>
            <a:ext cx="8596668" cy="13208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Нормы ТОП 3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20973"/>
              </p:ext>
            </p:extLst>
          </p:nvPr>
        </p:nvGraphicFramePr>
        <p:xfrm>
          <a:off x="464456" y="936283"/>
          <a:ext cx="10636962" cy="5261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6718"/>
                <a:gridCol w="4721855"/>
                <a:gridCol w="4468389"/>
              </a:tblGrid>
              <a:tr h="2012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Отсутствие нормативного регулирования наставничества как трудовой </a:t>
                      </a:r>
                      <a:r>
                        <a:rPr lang="ru-RU" sz="2000" dirty="0" smtClean="0">
                          <a:effectLst/>
                        </a:rPr>
                        <a:t>функции.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Разработка проекта проф. стандарта с </a:t>
                      </a:r>
                      <a:r>
                        <a:rPr lang="ru-RU" sz="2000" dirty="0" smtClean="0">
                          <a:effectLst/>
                        </a:rPr>
                        <a:t>выделением </a:t>
                      </a:r>
                      <a:r>
                        <a:rPr lang="ru-RU" sz="2000" dirty="0">
                          <a:effectLst/>
                        </a:rPr>
                        <a:t>наставничества как трудовой функции.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36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Отсутствуют критерии по выбору наставника.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Разработать критерии по выбору наставника.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12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Нет советов ветеранов в лечебных учреждениях.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Разработать единый стандарт Минздравом РФ по внедрению </a:t>
                      </a:r>
                      <a:r>
                        <a:rPr lang="ru-RU" sz="2000" dirty="0" smtClean="0">
                          <a:effectLst/>
                        </a:rPr>
                        <a:t>Советов </a:t>
                      </a:r>
                      <a:r>
                        <a:rPr lang="ru-RU" sz="2000" dirty="0">
                          <a:effectLst/>
                        </a:rPr>
                        <a:t>ветеранов ЛПУ.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760067" y="-128489"/>
            <a:ext cx="218544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Нормы Топ 3</a:t>
            </a:r>
            <a:endParaRPr kumimoji="0" lang="ru-RU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79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Барьеры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197014"/>
              </p:ext>
            </p:extLst>
          </p:nvPr>
        </p:nvGraphicFramePr>
        <p:xfrm>
          <a:off x="348343" y="1204686"/>
          <a:ext cx="11398180" cy="52930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5848"/>
                <a:gridCol w="8092769"/>
                <a:gridCol w="1829563"/>
              </a:tblGrid>
              <a:tr h="358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Барьеры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№ Нормы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24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Нежелание </a:t>
                      </a:r>
                      <a:r>
                        <a:rPr lang="ru-RU" sz="2000" dirty="0">
                          <a:effectLst/>
                        </a:rPr>
                        <a:t>администрации лечебных </a:t>
                      </a:r>
                      <a:r>
                        <a:rPr lang="ru-RU" sz="2000" dirty="0" smtClean="0">
                          <a:effectLst/>
                        </a:rPr>
                        <a:t>учреждений, т.к. </a:t>
                      </a:r>
                      <a:r>
                        <a:rPr lang="ru-RU" sz="2000" dirty="0">
                          <a:effectLst/>
                        </a:rPr>
                        <a:t>это повлечет выделение дополнительных финансовых средств за исполнение трудовой функции наставника.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 хотят чиновники.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Отсутствие </a:t>
                      </a:r>
                      <a:r>
                        <a:rPr lang="ru-RU" sz="2000" dirty="0" smtClean="0">
                          <a:effectLst/>
                        </a:rPr>
                        <a:t>инициативы </a:t>
                      </a:r>
                      <a:r>
                        <a:rPr lang="ru-RU" sz="2000" dirty="0">
                          <a:effectLst/>
                        </a:rPr>
                        <a:t>профессиональных </a:t>
                      </a:r>
                      <a:r>
                        <a:rPr lang="ru-RU" sz="2000" dirty="0" smtClean="0">
                          <a:effectLst/>
                        </a:rPr>
                        <a:t>медицинских </a:t>
                      </a:r>
                      <a:r>
                        <a:rPr lang="ru-RU" sz="2000" dirty="0">
                          <a:effectLst/>
                        </a:rPr>
                        <a:t>объединений.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2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Отсутствие информации о </a:t>
                      </a:r>
                      <a:r>
                        <a:rPr lang="ru-RU" sz="2000" dirty="0" smtClean="0">
                          <a:effectLst/>
                        </a:rPr>
                        <a:t>необходимости разработки</a:t>
                      </a:r>
                      <a:r>
                        <a:rPr lang="ru-RU" sz="2000" baseline="0" dirty="0" smtClean="0">
                          <a:effectLst/>
                        </a:rPr>
                        <a:t> профессионального стандарта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Отсутствие  систематизации и пунктов в планах разработок.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24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Отсутствие </a:t>
                      </a:r>
                      <a:r>
                        <a:rPr lang="ru-RU" sz="2000" dirty="0" smtClean="0">
                          <a:effectLst/>
                        </a:rPr>
                        <a:t>четких </a:t>
                      </a:r>
                      <a:r>
                        <a:rPr lang="ru-RU" sz="2000" dirty="0">
                          <a:effectLst/>
                        </a:rPr>
                        <a:t>требований к наставничеству.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Нет </a:t>
                      </a:r>
                      <a:r>
                        <a:rPr lang="ru-RU" sz="2000" dirty="0">
                          <a:effectLst/>
                        </a:rPr>
                        <a:t>желания Минздрава создавать совет.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Отсутствие Ведомственного решения.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411905" y="74711"/>
            <a:ext cx="234184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Барьеры</a:t>
            </a:r>
            <a:endParaRPr kumimoji="0" lang="ru-RU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13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Миссия общая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463040"/>
            <a:ext cx="11055121" cy="5092505"/>
          </a:xfrm>
        </p:spPr>
        <p:txBody>
          <a:bodyPr/>
          <a:lstStyle/>
          <a:p>
            <a:pPr marL="0" indent="0">
              <a:buNone/>
            </a:pPr>
            <a:r>
              <a:rPr lang="ru-RU" sz="3600" b="1" u="sng" dirty="0" smtClean="0"/>
              <a:t>Сохранение </a:t>
            </a:r>
            <a:r>
              <a:rPr lang="ru-RU" sz="3600" b="1" u="sng" dirty="0"/>
              <a:t>гуманистических </a:t>
            </a:r>
            <a:r>
              <a:rPr lang="ru-RU" sz="3600" b="1" u="sng" dirty="0" smtClean="0"/>
              <a:t>традиций</a:t>
            </a:r>
          </a:p>
          <a:p>
            <a:pPr marL="0" indent="0">
              <a:buNone/>
            </a:pPr>
            <a:r>
              <a:rPr lang="ru-RU" sz="3600" b="1" u="sng" dirty="0" smtClean="0"/>
              <a:t>Российской </a:t>
            </a:r>
            <a:r>
              <a:rPr lang="ru-RU" sz="3600" b="1" u="sng" dirty="0"/>
              <a:t>медицины и </a:t>
            </a:r>
            <a:r>
              <a:rPr lang="ru-RU" sz="3600" b="1" u="sng" dirty="0" smtClean="0"/>
              <a:t>придание</a:t>
            </a:r>
          </a:p>
          <a:p>
            <a:pPr marL="0" indent="0">
              <a:buNone/>
            </a:pPr>
            <a:r>
              <a:rPr lang="ru-RU" sz="3600" b="1" u="sng" dirty="0" smtClean="0"/>
              <a:t>врачеванию </a:t>
            </a:r>
            <a:r>
              <a:rPr lang="ru-RU" sz="3600" b="1" u="sng" dirty="0"/>
              <a:t>статуса служения долгу:</a:t>
            </a:r>
            <a:endParaRPr lang="ru-RU" sz="3600" dirty="0"/>
          </a:p>
          <a:p>
            <a:pPr marL="0" indent="0">
              <a:buNone/>
            </a:pPr>
            <a:r>
              <a:rPr lang="ru-RU" sz="3600" b="1" u="sng" dirty="0" smtClean="0"/>
              <a:t>повышение </a:t>
            </a:r>
            <a:r>
              <a:rPr lang="ru-RU" sz="3600" b="1" u="sng" dirty="0"/>
              <a:t>проф. уровня врачей и статуса </a:t>
            </a:r>
            <a:r>
              <a:rPr lang="ru-RU" sz="3600" b="1" u="sng" dirty="0" smtClean="0"/>
              <a:t>      </a:t>
            </a:r>
            <a:r>
              <a:rPr lang="ru-RU" sz="3600" b="1" dirty="0" smtClean="0"/>
              <a:t>               </a:t>
            </a:r>
            <a:r>
              <a:rPr lang="ru-RU" sz="3600" b="1" u="sng" dirty="0" smtClean="0"/>
              <a:t>врача</a:t>
            </a:r>
            <a:r>
              <a:rPr lang="ru-RU" sz="3600" b="1" u="sng" dirty="0"/>
              <a:t>, возвращение самоуважения </a:t>
            </a:r>
            <a:r>
              <a:rPr lang="ru-RU" sz="3600" b="1" u="sng" dirty="0" smtClean="0"/>
              <a:t>    </a:t>
            </a:r>
            <a:r>
              <a:rPr lang="ru-RU" sz="3600" b="1" dirty="0" smtClean="0"/>
              <a:t>     </a:t>
            </a:r>
            <a:r>
              <a:rPr lang="ru-RU" sz="3600" b="1" u="sng" dirty="0" smtClean="0"/>
              <a:t>медицинского </a:t>
            </a:r>
            <a:r>
              <a:rPr lang="ru-RU" sz="3600" b="1" u="sng" dirty="0"/>
              <a:t>работника и доверия населения. 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78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1298"/>
            <a:ext cx="8596668" cy="13208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Миссия личная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295010"/>
              </p:ext>
            </p:extLst>
          </p:nvPr>
        </p:nvGraphicFramePr>
        <p:xfrm>
          <a:off x="130628" y="791698"/>
          <a:ext cx="11306628" cy="5803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3817"/>
                <a:gridCol w="5292157"/>
                <a:gridCol w="3790654"/>
              </a:tblGrid>
              <a:tr h="238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ФИО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Миссии личные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Объявленные действия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/>
                </a:tc>
              </a:tr>
              <a:tr h="1511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Пушкарева Светлана  Григорьевна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Передача опыта и улучшение здравоохранения.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Встреча с министерством здравоохранения с предложение о внедрении советов ветеранов в свердловской обл.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Проведение Лекции по деонтологии в учебных  Учреждений.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/>
                </a:tc>
              </a:tr>
              <a:tr h="1180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Егорова Жанна Константиновна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Передача всей информации полученное на конгрессе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Инициировать встречу с министерством здравоохранения Свердловской обл. для внедрения наставничества и создания совета ветеранов в ЛПУ обл.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/>
                </a:tc>
              </a:tr>
              <a:tr h="1349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Адулова Фарида Хусаинова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Вклад в  развитие будущих медицинских работников.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 результатам выработанной на консилиуме программы дорожной карты, организовать в своем техникуме ( КГБПОУ «Ачинский медицинский институт») наставничество среди студентов.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/>
                </a:tc>
              </a:tr>
              <a:tr h="1011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Гайнулин Шамиль Мухтарович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Оповестить всех московских врачей о важности вопросов наставничества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Обратиться к презенту национальной мед палаты профессору. Рошалю Л.М с письмом об усилении внимания Минздрава РФ к вопросу наставничества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/>
                </a:tc>
              </a:tr>
              <a:tr h="505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Дорофеев Сергей Анатольевич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Донести до сведения участников группы наработки и опыт оценки квалификации.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Возможное участие в разработках по теме наставничества.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9243706" y="74711"/>
            <a:ext cx="3671874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Миссии личные/Объявленные действия</a:t>
            </a:r>
            <a:endParaRPr kumimoji="0" lang="ru-RU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15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Правила группы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572" y="1477109"/>
            <a:ext cx="11085342" cy="4881488"/>
          </a:xfrm>
        </p:spPr>
        <p:txBody>
          <a:bodyPr/>
          <a:lstStyle/>
          <a:p>
            <a:r>
              <a:rPr lang="ru-RU" sz="4400" b="1" dirty="0" smtClean="0"/>
              <a:t>1</a:t>
            </a:r>
            <a:r>
              <a:rPr lang="ru-RU" sz="4400" b="1" dirty="0"/>
              <a:t>. Уважительное отношение к мнению участника группы</a:t>
            </a:r>
            <a:endParaRPr lang="ru-RU" sz="4400" dirty="0"/>
          </a:p>
          <a:p>
            <a:r>
              <a:rPr lang="ru-RU" sz="4400" b="1" dirty="0"/>
              <a:t>2. Оперативный поиск консенсуса.</a:t>
            </a:r>
            <a:endParaRPr lang="ru-RU" sz="4400" dirty="0"/>
          </a:p>
          <a:p>
            <a:r>
              <a:rPr lang="ru-RU" sz="4400" b="1" dirty="0"/>
              <a:t>3. Доведение полученной информации до максимального количества коллег.</a:t>
            </a: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16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26" y="43766"/>
            <a:ext cx="8596668" cy="13208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Образ будущего- сборка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423" y="745588"/>
            <a:ext cx="11619912" cy="6112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В стране работает система распределения молодых специалистов. Сформированы реестры наставников, постоянно работают и финансируются целевые программы Министерства здравоохранения РФ по наставничеству. Имеется профессиональный стандарт с выделенной трудовой функцией наставничества. </a:t>
            </a:r>
          </a:p>
          <a:p>
            <a:pPr marL="0" indent="0">
              <a:buNone/>
            </a:pPr>
            <a:r>
              <a:rPr lang="ru-RU" sz="2400" dirty="0"/>
              <a:t>По истечении срока стажировки на Совете врачей в ЛПУ проводится </a:t>
            </a:r>
            <a:r>
              <a:rPr lang="ru-RU" sz="2400" dirty="0" smtClean="0"/>
              <a:t>оценка работы </a:t>
            </a:r>
            <a:r>
              <a:rPr lang="ru-RU" sz="2400" dirty="0"/>
              <a:t>молодого специалиста и наставника. Совет ЛПУ делает вывод о том, насколько выполнил свою функцию наставник, как подготовил молодого специалиста. </a:t>
            </a:r>
          </a:p>
          <a:p>
            <a:pPr marL="0" indent="0">
              <a:buNone/>
            </a:pPr>
            <a:r>
              <a:rPr lang="ru-RU" sz="2400" dirty="0"/>
              <a:t>На уровне ЛПУ, </a:t>
            </a:r>
            <a:r>
              <a:rPr lang="ru-RU" sz="2400" dirty="0" smtClean="0"/>
              <a:t>республиканских, краевых и областных объединений </a:t>
            </a:r>
            <a:r>
              <a:rPr lang="ru-RU" sz="2400" dirty="0"/>
              <a:t>работают Советы ветеранов под эгидой Центрального совета ветеранов Минздрава РФ.</a:t>
            </a:r>
          </a:p>
          <a:p>
            <a:pPr marL="0" indent="0">
              <a:buNone/>
            </a:pPr>
            <a:r>
              <a:rPr lang="ru-RU" sz="2400" dirty="0"/>
              <a:t>Внедрён предмет «Психология общения с больными и коллегами» кафедрами Психологии в медицинских вузах. </a:t>
            </a:r>
          </a:p>
          <a:p>
            <a:pPr marL="0" indent="0">
              <a:buNone/>
            </a:pPr>
            <a:r>
              <a:rPr lang="ru-RU" sz="2400" dirty="0"/>
              <a:t>Работает система мониторинга по реализации принятых на Консилиуме решений. </a:t>
            </a:r>
          </a:p>
        </p:txBody>
      </p:sp>
    </p:spTree>
    <p:extLst>
      <p:ext uri="{BB962C8B-B14F-4D97-AF65-F5344CB8AC3E}">
        <p14:creationId xmlns:p14="http://schemas.microsoft.com/office/powerpoint/2010/main" val="314124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522</Words>
  <Application>Microsoft Office PowerPoint</Application>
  <PresentationFormat>Широкоэкранный</PresentationFormat>
  <Paragraphs>99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SimSun</vt:lpstr>
      <vt:lpstr>Arial</vt:lpstr>
      <vt:lpstr>Calibri</vt:lpstr>
      <vt:lpstr>华文新魏</vt:lpstr>
      <vt:lpstr>Times New Roman</vt:lpstr>
      <vt:lpstr>Trebuchet MS</vt:lpstr>
      <vt:lpstr>Wingdings 3</vt:lpstr>
      <vt:lpstr>Грань</vt:lpstr>
      <vt:lpstr>Презентация PowerPoint</vt:lpstr>
      <vt:lpstr> Стратегическая Сессия :  «Наставничество и призвание в медицине»    Группа:  «Обязательное внедрение наставничества как нормы профессионального и образовательного стандартов»</vt:lpstr>
      <vt:lpstr>Участники групп</vt:lpstr>
      <vt:lpstr>Нормы ТОП 3</vt:lpstr>
      <vt:lpstr>Барьеры</vt:lpstr>
      <vt:lpstr>Миссия общая</vt:lpstr>
      <vt:lpstr>Миссия личная</vt:lpstr>
      <vt:lpstr>Правила группы</vt:lpstr>
      <vt:lpstr>Образ будущего- сборка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Фатима</cp:lastModifiedBy>
  <cp:revision>47</cp:revision>
  <dcterms:created xsi:type="dcterms:W3CDTF">2018-05-22T16:45:48Z</dcterms:created>
  <dcterms:modified xsi:type="dcterms:W3CDTF">2018-06-26T14:40:40Z</dcterms:modified>
</cp:coreProperties>
</file>