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sldIdLst>
    <p:sldId id="256" r:id="rId2"/>
    <p:sldId id="262" r:id="rId3"/>
    <p:sldId id="263" r:id="rId4"/>
    <p:sldId id="264" r:id="rId5"/>
    <p:sldId id="273" r:id="rId6"/>
    <p:sldId id="272" r:id="rId7"/>
    <p:sldId id="269" r:id="rId8"/>
    <p:sldId id="270" r:id="rId9"/>
    <p:sldId id="271" r:id="rId10"/>
    <p:sldId id="266" r:id="rId11"/>
    <p:sldId id="274" r:id="rId12"/>
    <p:sldId id="275" r:id="rId13"/>
    <p:sldId id="276" r:id="rId14"/>
    <p:sldId id="283" r:id="rId15"/>
    <p:sldId id="278" r:id="rId16"/>
    <p:sldId id="277" r:id="rId17"/>
    <p:sldId id="279" r:id="rId18"/>
    <p:sldId id="280" r:id="rId19"/>
    <p:sldId id="282" r:id="rId20"/>
    <p:sldId id="281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B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1" autoAdjust="0"/>
    <p:restoredTop sz="64811" autoAdjust="0"/>
  </p:normalViewPr>
  <p:slideViewPr>
    <p:cSldViewPr snapToGrid="0" snapToObjects="1">
      <p:cViewPr varScale="1">
        <p:scale>
          <a:sx n="48" d="100"/>
          <a:sy n="48" d="100"/>
        </p:scale>
        <p:origin x="1662" y="4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27.06.2018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26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27.06.2018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65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27.06.2018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2053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27.06.2018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956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27.06.2018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4997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27.06.2018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887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27.06.2018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4445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27.06.2018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31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27.06.2018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22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27.06.2018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639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27.06.2018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21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27.06.2018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84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27.06.2018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60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27.06.2018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09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27.06.2018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39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E5B2-4852-4D46-B83A-E9EA40C8B66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2EE-489D-5841-A5FF-BB700DA9CD5B}" type="datetimeFigureOut">
              <a:rPr lang="ru-RU" smtClean="0"/>
              <a:t>27.06.2018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56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8B2EE-489D-5841-A5FF-BB700DA9CD5B}" type="datetimeFigureOut">
              <a:rPr lang="ru-RU" smtClean="0"/>
              <a:t>27.06.2018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75E5B2-4852-4D46-B83A-E9EA40C8B66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90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24B9E8"/>
            </a:gs>
            <a:gs pos="75000">
              <a:schemeClr val="bg1"/>
            </a:gs>
            <a:gs pos="52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B5899D43-A4A2-D34C-A06D-5B04A82C6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704" y="4877442"/>
            <a:ext cx="1062718" cy="1062718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6F93CC8E-BC47-D24D-B543-DA85539AD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972" y="4783214"/>
            <a:ext cx="1062718" cy="106271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45247123-7661-C94B-8B20-314C44A705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186" y="4831921"/>
            <a:ext cx="1062718" cy="1062718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4BDF9CB4-1D31-0E47-B4B9-1DCC0896F3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6984" y="4684098"/>
            <a:ext cx="1266632" cy="1307936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FAAFC05A-E274-D742-8365-E27D972DCA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1302" y="4878498"/>
            <a:ext cx="849430" cy="877129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91386769-FBC3-D043-A4CE-2F924F0FDB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69455" y="4737809"/>
            <a:ext cx="1086334" cy="112175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638" y="5175390"/>
            <a:ext cx="1741118" cy="48054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063" y="5082178"/>
            <a:ext cx="1279879" cy="5126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290" y="2295330"/>
            <a:ext cx="7117050" cy="14478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828" y="4934352"/>
            <a:ext cx="903204" cy="72867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AE10F20-6614-49F2-A02E-4E206ED3456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74433" y="4808077"/>
            <a:ext cx="902224" cy="90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28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группы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0332" y="1800665"/>
            <a:ext cx="8243668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Дисциплина</a:t>
            </a:r>
            <a:endParaRPr lang="ru-RU" sz="20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Ответственность</a:t>
            </a:r>
            <a:endParaRPr lang="ru-RU" sz="20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Компетентность</a:t>
            </a:r>
            <a:endParaRPr lang="ru-RU" sz="20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8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Вести конструктивное обсуждение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24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2089" y="204865"/>
            <a:ext cx="8596668" cy="1320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 будущего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857" y="865265"/>
            <a:ext cx="8694057" cy="5558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году Наставничество имеет реальную поддержку в соответствии с принятым Федеральным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регионах, в соответствии с ФЗ реализуется система Наставничества (подготовка, оценка, применение). Наставники в соответствии с принятыми изменениями в ЕТКС получают дополнительно материальное вознаграждение, тиражируют свой опыт, положительную систему ценностей. В свою очередь это положительно сказалось на улучшение качества оказания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помощи, что привело к увеличению продолжительности жизни.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 привело к Всероссийскому общественному движению наставничества. Наставничество в Здравоохранении стало основой здорового образа жизни - Национальной Идеей!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3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487996"/>
              </p:ext>
            </p:extLst>
          </p:nvPr>
        </p:nvGraphicFramePr>
        <p:xfrm>
          <a:off x="628650" y="507432"/>
          <a:ext cx="11087100" cy="5958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4162"/>
                <a:gridCol w="8252938"/>
              </a:tblGrid>
              <a:tr h="325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инициативы</a:t>
                      </a:r>
                      <a:endParaRPr lang="ru-RU" sz="20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/>
                </a:tc>
              </a:tr>
              <a:tr h="2600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Поливаев</a:t>
                      </a: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Виктор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Николаевич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Профессиональное сообщество наставников «Союз Наставников» + Ассоциация заслуженных врачей России.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Наставников (Методики</a:t>
                      </a: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практика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подготовка)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 о профессиональном Наставничестве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Квалификационная рамка, Профессиональный стандарт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 Наставничество в Здравоохранении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региональной сети центров подготовки Наставников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лучшей практики Наставничества (ежегодно)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/>
                </a:tc>
              </a:tr>
              <a:tr h="975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Шиирепей</a:t>
                      </a:r>
                      <a:endParaRPr lang="ru-RU" sz="20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Валерий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Николаевич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центра подготовки Наставников в г. Кызыл</a:t>
                      </a:r>
                      <a:endParaRPr lang="ru-RU" sz="20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/>
                </a:tc>
              </a:tr>
              <a:tr h="1010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Перинов</a:t>
                      </a:r>
                      <a:endParaRPr lang="ru-RU" sz="20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Александр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Петрович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центра подготовки Наставников в г. Улан-Удэ </a:t>
                      </a:r>
                      <a:endParaRPr lang="ru-RU" sz="20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2018 г)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/>
                </a:tc>
              </a:tr>
              <a:tr h="650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Таджиев Игорь Елкинович</a:t>
                      </a:r>
                      <a:endParaRPr lang="ru-RU" sz="2000" b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312" marR="49312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центра подготовки Наставников в г. Астрахань</a:t>
                      </a:r>
                    </a:p>
                  </a:txBody>
                  <a:tcPr marL="49312" marR="49312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00850" y="-77343"/>
            <a:ext cx="108911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Реестр инициатив</a:t>
            </a:r>
            <a:endParaRPr kumimoji="0" lang="ru-RU" altLang="zh-CN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7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987"/>
            <a:ext cx="8596668" cy="58961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Дорожная карта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614615"/>
              </p:ext>
            </p:extLst>
          </p:nvPr>
        </p:nvGraphicFramePr>
        <p:xfrm>
          <a:off x="266700" y="633773"/>
          <a:ext cx="11740419" cy="414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450"/>
                <a:gridCol w="2444439"/>
                <a:gridCol w="2421618"/>
                <a:gridCol w="1545691"/>
                <a:gridCol w="1546786"/>
                <a:gridCol w="2467435"/>
              </a:tblGrid>
              <a:tr h="281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Струны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 2025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</a:tr>
              <a:tr h="3357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Государство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Принятие ФЗ о профессиональном Наставничестве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Стандарт кадрового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обеспечения региона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АНО АСИ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Подготовлена нормативно-правовая база на уровне РФ (Минтруд, МИНЭК)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 институт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Наставничества в РФ (Минтруд,Минпросвет, Миннауки)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Наставники в соответствии с принятыми изменениями в ЕТКС получают дополнительно материальное вознаграждение, тиражируют свой опыт, положительную систему ценностей.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8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186375"/>
              </p:ext>
            </p:extLst>
          </p:nvPr>
        </p:nvGraphicFramePr>
        <p:xfrm>
          <a:off x="260420" y="464795"/>
          <a:ext cx="11740419" cy="4524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6067"/>
                <a:gridCol w="1470991"/>
                <a:gridCol w="2604052"/>
                <a:gridCol w="1705088"/>
                <a:gridCol w="1546786"/>
                <a:gridCol w="2467435"/>
              </a:tblGrid>
              <a:tr h="465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Струны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 2025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</a:tr>
              <a:tr h="405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Население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движения наставничества привело к восстановлению традиционной нац. Системе ценностей, основанной на здоровом образе жизни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идеи ЗОЖ и развитие наставничества привело к увеличению продолжительности активной жизни 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Поддерживается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здоровый образ жизни среди населения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Наставничество в Здравоохранении стало основой здорового образа жизни - Национальной идеей!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60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463425"/>
              </p:ext>
            </p:extLst>
          </p:nvPr>
        </p:nvGraphicFramePr>
        <p:xfrm>
          <a:off x="209861" y="1193944"/>
          <a:ext cx="11740419" cy="3278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450"/>
                <a:gridCol w="2444439"/>
                <a:gridCol w="2421618"/>
                <a:gridCol w="1458232"/>
                <a:gridCol w="1634245"/>
                <a:gridCol w="2467435"/>
              </a:tblGrid>
              <a:tr h="457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Струны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 2025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</a:tr>
              <a:tr h="2821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События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Консилиум (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Профсообщество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заслуж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Врачей). Разработка критериев оценки успешных практик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серию региональных семинаров в г. Астрахань, Кызыл, Улан-Удэ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центров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Наставничества в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г.Астрахань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Кызыл, Улан-Удэ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 успешных практик на Консилиуме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наставничества привело к Всероссийскому общественному движению наставничества.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7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660262"/>
              </p:ext>
            </p:extLst>
          </p:nvPr>
        </p:nvGraphicFramePr>
        <p:xfrm>
          <a:off x="258051" y="1270000"/>
          <a:ext cx="11740419" cy="37172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450"/>
                <a:gridCol w="2444439"/>
                <a:gridCol w="2403738"/>
                <a:gridCol w="1542039"/>
                <a:gridCol w="1568318"/>
                <a:gridCol w="2467435"/>
              </a:tblGrid>
              <a:tr h="2286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Струны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 2025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</a:tr>
              <a:tr h="3296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Медиа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оперативной информации с портала Консилиума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 с порталом Консилиума для привлечения участников в группу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Снят художественный фильм (Проф. Сообщество деятелей искусства) «Наставник»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Организована серия телевизионных региональных передач о призвании в  наставничестве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Положительно сказалось на улучшение качества оказания медицинской помощи, что привело к увеличению продолжительности жизни.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64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173882"/>
              </p:ext>
            </p:extLst>
          </p:nvPr>
        </p:nvGraphicFramePr>
        <p:xfrm>
          <a:off x="238539" y="514752"/>
          <a:ext cx="11449877" cy="4971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0976"/>
                <a:gridCol w="2493767"/>
                <a:gridCol w="2154111"/>
                <a:gridCol w="1871292"/>
                <a:gridCol w="1599967"/>
                <a:gridCol w="1989764"/>
              </a:tblGrid>
              <a:tr h="4264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Струны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 2025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</a:tr>
              <a:tr h="4545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</a:t>
                      </a:r>
                      <a:endParaRPr lang="ru-RU" sz="2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 выезжает в регионы для реализаций личных миссий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 и выбор, тиражирования, успешных практик Наставничества в медицине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Команда активно взаимодействует с центрами оценки и подготовки (СПК работников Здравоохранения совместно с НАРК, СПК при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Президенте)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Достаточное количество проф. Наставников (Профес. сообщество наставников в сфере Здравоохранения)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Наставничество имеет реальную поддержку в соответствии с принятым Федеральным Законом.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589" marR="1558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7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6241" y="57150"/>
            <a:ext cx="8596668" cy="7620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Сценарий запуска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154512"/>
              </p:ext>
            </p:extLst>
          </p:nvPr>
        </p:nvGraphicFramePr>
        <p:xfrm>
          <a:off x="247650" y="819148"/>
          <a:ext cx="11791950" cy="4244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1301"/>
                <a:gridCol w="1229099"/>
                <a:gridCol w="1695450"/>
                <a:gridCol w="3086100"/>
              </a:tblGrid>
              <a:tr h="695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Событие, задача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</a:tr>
              <a:tr h="1109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обсуждения проекта Федерального Закона в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Тыва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09.2018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Шиирипей Валерий Николаевич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Шиирипей В.Н., врачи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</a:tr>
              <a:tr h="2175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Предложить и обсудить проекты в о внедрении мед практики со школьной скамьи (7, 8 классов ) при  участии мед работников и родителей как наставников для правильности решения в выборе профессии чтобы исключить случайных людей (медиков)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09.2018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Стригина Марина Сергеевна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Врачи, органы образования города Ступино,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школьники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16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116898"/>
              </p:ext>
            </p:extLst>
          </p:nvPr>
        </p:nvGraphicFramePr>
        <p:xfrm>
          <a:off x="381000" y="766611"/>
          <a:ext cx="11811000" cy="3882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1301"/>
                <a:gridCol w="1229099"/>
                <a:gridCol w="1772478"/>
                <a:gridCol w="3028122"/>
              </a:tblGrid>
              <a:tr h="635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Событие, задача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</a:tr>
              <a:tr h="1652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Передать проект Федерального Закона о профессиональном Наставничестве в Государственную Думу РФ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09.2018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Поливаев Виктор Николаевич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Поливаев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В.Н.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</a:tr>
              <a:tr h="155663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обсуждения проекта Федерального Закона в гор. округе Ступино среди специалистов социального блока. Тиражирование успешных практик.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09.2018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Сухарева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Ольга Александровна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Работники социальной сферы г. Ступино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86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Стратегическая Сессия :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 и призвание в медицине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Группа: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Наставничество,  как фактор, призвания и возможности тиражирования успешных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2-5</a:t>
            </a:r>
            <a:endParaRPr lang="ru-RU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07" y="194356"/>
            <a:ext cx="2428327" cy="4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28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298938"/>
              </p:ext>
            </p:extLst>
          </p:nvPr>
        </p:nvGraphicFramePr>
        <p:xfrm>
          <a:off x="190500" y="595440"/>
          <a:ext cx="9192039" cy="3820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5500"/>
                <a:gridCol w="993913"/>
                <a:gridCol w="2047461"/>
                <a:gridCol w="4055165"/>
              </a:tblGrid>
              <a:tr h="217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Событие, задача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</a:tr>
              <a:tr h="21785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Написать проект Закона и ознакомить группу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10.2018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Перинов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Александр Петрович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Перинов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А.П.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МО, кафедра «организации здравоохранения» медицинского института г. Улан-Удэ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</a:tr>
              <a:tr h="21785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общественного мнения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09.2018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Таджиев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Игорь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Елкинович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Таджиев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И.Е.,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сотрудники Центра онкологии </a:t>
                      </a:r>
                      <a:r>
                        <a:rPr lang="ru-RU" sz="20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г.Астрахань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875" marR="328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26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511" y="2258518"/>
            <a:ext cx="8596668" cy="13208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178218"/>
              </p:ext>
            </p:extLst>
          </p:nvPr>
        </p:nvGraphicFramePr>
        <p:xfrm>
          <a:off x="407509" y="1574083"/>
          <a:ext cx="9111245" cy="3914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842"/>
                <a:gridCol w="5692467"/>
                <a:gridCol w="2899936"/>
              </a:tblGrid>
              <a:tr h="664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участника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Контакты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7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Сухарева Ольга Александровна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7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Стригина  Марина Сергеевна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7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Шиирипей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Валерий Николаевич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7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Перинов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Александр 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Петрович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631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err="1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Полеваев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Виктор Николаевич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6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Таджиев</a:t>
                      </a:r>
                      <a:r>
                        <a:rPr lang="ru-RU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Игорь</a:t>
                      </a:r>
                      <a:r>
                        <a:rPr lang="ru-RU" sz="2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Олкинович</a:t>
                      </a:r>
                      <a:endParaRPr lang="ru-RU" sz="2800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86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1892" y="39974"/>
            <a:ext cx="8596668" cy="64957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 топ-3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861732"/>
              </p:ext>
            </p:extLst>
          </p:nvPr>
        </p:nvGraphicFramePr>
        <p:xfrm>
          <a:off x="269823" y="898163"/>
          <a:ext cx="11377534" cy="4508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05026"/>
                <a:gridCol w="5572508"/>
              </a:tblGrid>
              <a:tr h="444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Нормы настоящего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Нормы будущего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</a:tr>
              <a:tr h="906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Разрозненность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работе наставника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  <a:tc>
                  <a:txBody>
                    <a:bodyPr/>
                    <a:lstStyle/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Скоординировать работу по развитию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наставничества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</a:tr>
              <a:tr h="906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достаточной поддержки со стороны администрации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 Реальная поддержка и доплата за работу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</a:tr>
              <a:tr h="906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отношения молодых врачей к врачам старшего поколения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Воспитание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молодого поколения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верности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профессии 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</a:tr>
              <a:tr h="134483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Непонимание людей на сколько серьёзная проблема </a:t>
                      </a:r>
                    </a:p>
                  </a:txBody>
                  <a:tcPr marL="30996" marR="30996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Внедрена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идеология здорового образа жизни. Наставничество стало общественным движением</a:t>
                      </a:r>
                      <a:endParaRPr lang="ru-RU" sz="2400" dirty="0"/>
                    </a:p>
                  </a:txBody>
                  <a:tcPr marL="30996" marR="309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1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2328"/>
            <a:ext cx="8596668" cy="69454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Барьеры топ-3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685" y="1364105"/>
            <a:ext cx="8794317" cy="467725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нормативно-правовой базы на уровне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изменений ЕКТС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профессиональных наставников и системы оценки, центров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институт наставничества в РФ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15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6783" y="254832"/>
            <a:ext cx="8596668" cy="76949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группы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4813" y="2173515"/>
            <a:ext cx="10093738" cy="9697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Драйвер тиражирования успешных практик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 в медицине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47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757"/>
            <a:ext cx="8596668" cy="74089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миссии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660602"/>
              </p:ext>
            </p:extLst>
          </p:nvPr>
        </p:nvGraphicFramePr>
        <p:xfrm>
          <a:off x="377426" y="858128"/>
          <a:ext cx="8587671" cy="4630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3427"/>
                <a:gridCol w="3811313"/>
                <a:gridCol w="3092931"/>
              </a:tblGrid>
              <a:tr h="499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47" marR="322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Миссии личные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47" marR="322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Объявленные действия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47" marR="32247" marT="0" marB="0"/>
                </a:tc>
              </a:tr>
              <a:tr h="1326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Шиирипей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Валерий Николаевич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47" marR="322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обсуждения проекта Федерального Закона в </a:t>
                      </a:r>
                      <a:r>
                        <a:rPr lang="ru-RU" sz="20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</a:t>
                      </a: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Тыва 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47" marR="322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Встреча с лицами принимающие решения 09.2018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47" marR="32247" marT="0" marB="0"/>
                </a:tc>
              </a:tr>
              <a:tr h="2424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Стригина Марина Сергеевна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47" marR="322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Предложить и обсудить проекты в о внедрении мед практики со школьной скамьи (7, 8 классов ) при  участии мед работников и родителей как наставников для правильности решения в выборе профессии чтобы исключить случайных людей (медиков)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47" marR="322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Прийти на прием в Администрацию г. Ступино 09.2018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47" marR="3224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390992"/>
              </p:ext>
            </p:extLst>
          </p:nvPr>
        </p:nvGraphicFramePr>
        <p:xfrm>
          <a:off x="1154941" y="693998"/>
          <a:ext cx="7412589" cy="3727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7042"/>
                <a:gridCol w="2464904"/>
                <a:gridCol w="3160643"/>
              </a:tblGrid>
              <a:tr h="874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47" marR="322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Миссии личные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47" marR="322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Объявленные действия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47" marR="32247" marT="0" marB="0"/>
                </a:tc>
              </a:tr>
              <a:tr h="14511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Поливаев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Виктор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Николаевич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 о профессиональном Наставничестве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проекта ФЗ в Государственную Думу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09.2018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Перинов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Александр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Петрович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Разработчик Федерального Закона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Написать проект Закона к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10.2018 и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ознакомить группу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2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748213"/>
              </p:ext>
            </p:extLst>
          </p:nvPr>
        </p:nvGraphicFramePr>
        <p:xfrm>
          <a:off x="1214576" y="769109"/>
          <a:ext cx="8207720" cy="4009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581"/>
                <a:gridCol w="3061252"/>
                <a:gridCol w="3120887"/>
              </a:tblGrid>
              <a:tr h="298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47" marR="322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Миссии личные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47" marR="322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Объявленные действия</a:t>
                      </a:r>
                      <a:endParaRPr lang="ru-RU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2247" marR="32247" marT="0" marB="0"/>
                </a:tc>
              </a:tr>
              <a:tr h="895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Таджиев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Игорь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Елкинович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общественного мнения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семинаров с Медицинской общественностью и СМИ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г.Астрахань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09.2018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57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Сухарева 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Ольга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Александровна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Тиражирование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успешных практик.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обсуждения проекта Федерального Закона в гор. округе Ступино среди специалистов социального блока. 09.2018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0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367</TotalTime>
  <Words>961</Words>
  <Application>Microsoft Office PowerPoint</Application>
  <PresentationFormat>Широкоэкранный</PresentationFormat>
  <Paragraphs>218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SimSun</vt:lpstr>
      <vt:lpstr>Arial</vt:lpstr>
      <vt:lpstr>Calibri</vt:lpstr>
      <vt:lpstr>华文新魏</vt:lpstr>
      <vt:lpstr>Times New Roman</vt:lpstr>
      <vt:lpstr>Trebuchet MS</vt:lpstr>
      <vt:lpstr>Wingdings 3</vt:lpstr>
      <vt:lpstr>Грань</vt:lpstr>
      <vt:lpstr>Презентация PowerPoint</vt:lpstr>
      <vt:lpstr>Стратегическая Сессия : Наставничество и призвание в медицине  Группа: Наставничество,  как фактор, призвания и возможности тиражирования успешных практик  2-5</vt:lpstr>
      <vt:lpstr>Презентация PowerPoint</vt:lpstr>
      <vt:lpstr>Нормы топ-3</vt:lpstr>
      <vt:lpstr>Барьеры топ-3 </vt:lpstr>
      <vt:lpstr>Миссия группы</vt:lpstr>
      <vt:lpstr>Личные миссии</vt:lpstr>
      <vt:lpstr>Презентация PowerPoint</vt:lpstr>
      <vt:lpstr>Презентация PowerPoint</vt:lpstr>
      <vt:lpstr>Правила группы</vt:lpstr>
      <vt:lpstr>Образ будущего</vt:lpstr>
      <vt:lpstr>Презентация PowerPoint</vt:lpstr>
      <vt:lpstr>Дорожная карта </vt:lpstr>
      <vt:lpstr>Презентация PowerPoint</vt:lpstr>
      <vt:lpstr>Презентация PowerPoint</vt:lpstr>
      <vt:lpstr>Презентация PowerPoint</vt:lpstr>
      <vt:lpstr>Презентация PowerPoint</vt:lpstr>
      <vt:lpstr>Сценарий запуска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Игорь Друзин</cp:lastModifiedBy>
  <cp:revision>81</cp:revision>
  <dcterms:created xsi:type="dcterms:W3CDTF">2018-05-22T16:45:48Z</dcterms:created>
  <dcterms:modified xsi:type="dcterms:W3CDTF">2018-06-27T14:49:51Z</dcterms:modified>
</cp:coreProperties>
</file>