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72" r:id="rId4"/>
    <p:sldId id="273" r:id="rId5"/>
    <p:sldId id="263" r:id="rId6"/>
    <p:sldId id="274" r:id="rId7"/>
    <p:sldId id="275" r:id="rId8"/>
    <p:sldId id="264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00"/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0776" autoAdjust="0"/>
  </p:normalViewPr>
  <p:slideViewPr>
    <p:cSldViewPr snapToGrid="0" snapToObjects="1">
      <p:cViewPr varScale="1">
        <p:scale>
          <a:sx n="64" d="100"/>
          <a:sy n="64" d="100"/>
        </p:scale>
        <p:origin x="9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6269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2" y="298210"/>
            <a:ext cx="10145694" cy="65091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1B9DBEC-C7CA-4802-9965-8FC47B519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692153"/>
              </p:ext>
            </p:extLst>
          </p:nvPr>
        </p:nvGraphicFramePr>
        <p:xfrm>
          <a:off x="288098" y="792208"/>
          <a:ext cx="11110586" cy="6059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920">
                  <a:extLst>
                    <a:ext uri="{9D8B030D-6E8A-4147-A177-3AD203B41FA5}">
                      <a16:colId xmlns:a16="http://schemas.microsoft.com/office/drawing/2014/main" val="1410399860"/>
                    </a:ext>
                  </a:extLst>
                </a:gridCol>
                <a:gridCol w="3139549">
                  <a:extLst>
                    <a:ext uri="{9D8B030D-6E8A-4147-A177-3AD203B41FA5}">
                      <a16:colId xmlns:a16="http://schemas.microsoft.com/office/drawing/2014/main" val="272691451"/>
                    </a:ext>
                  </a:extLst>
                </a:gridCol>
                <a:gridCol w="7215117">
                  <a:extLst>
                    <a:ext uri="{9D8B030D-6E8A-4147-A177-3AD203B41FA5}">
                      <a16:colId xmlns:a16="http://schemas.microsoft.com/office/drawing/2014/main" val="2289194758"/>
                    </a:ext>
                  </a:extLst>
                </a:gridCol>
              </a:tblGrid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Топ НБ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Барьеры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88812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1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/>
                        <a:t>Четко сформулированы полномочия и функции СМО, приоритетные для населения и государства и разработаны понятные механизмы их реализации. Сбалансированное состояние. В котором обязательства участников обеспечены необходимыми ресурсами и они несут ответственность за то, что находится в зоне их контроля и соразмерны последствиям своих действий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0297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07942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625274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20839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76394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32634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23409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70517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263430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773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357627"/>
                  </a:ext>
                </a:extLst>
              </a:tr>
              <a:tr h="311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64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Миссия группы</a:t>
            </a:r>
          </a:p>
        </p:txBody>
      </p:sp>
    </p:spTree>
    <p:extLst>
      <p:ext uri="{BB962C8B-B14F-4D97-AF65-F5344CB8AC3E}">
        <p14:creationId xmlns:p14="http://schemas.microsoft.com/office/powerpoint/2010/main" val="12459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Личные миссии членов группы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3042F67-3AB6-4B6B-8765-228C24161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44741"/>
              </p:ext>
            </p:extLst>
          </p:nvPr>
        </p:nvGraphicFramePr>
        <p:xfrm>
          <a:off x="999067" y="2141568"/>
          <a:ext cx="10023160" cy="4030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134">
                  <a:extLst>
                    <a:ext uri="{9D8B030D-6E8A-4147-A177-3AD203B41FA5}">
                      <a16:colId xmlns:a16="http://schemas.microsoft.com/office/drawing/2014/main" val="2816484551"/>
                    </a:ext>
                  </a:extLst>
                </a:gridCol>
                <a:gridCol w="1776190">
                  <a:extLst>
                    <a:ext uri="{9D8B030D-6E8A-4147-A177-3AD203B41FA5}">
                      <a16:colId xmlns:a16="http://schemas.microsoft.com/office/drawing/2014/main" val="2451531987"/>
                    </a:ext>
                  </a:extLst>
                </a:gridCol>
                <a:gridCol w="3862558">
                  <a:extLst>
                    <a:ext uri="{9D8B030D-6E8A-4147-A177-3AD203B41FA5}">
                      <a16:colId xmlns:a16="http://schemas.microsoft.com/office/drawing/2014/main" val="4213893884"/>
                    </a:ext>
                  </a:extLst>
                </a:gridCol>
                <a:gridCol w="3528278">
                  <a:extLst>
                    <a:ext uri="{9D8B030D-6E8A-4147-A177-3AD203B41FA5}">
                      <a16:colId xmlns:a16="http://schemas.microsoft.com/office/drawing/2014/main" val="776284759"/>
                    </a:ext>
                  </a:extLst>
                </a:gridCol>
              </a:tblGrid>
              <a:tr h="518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Личная миссия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Объявленное действие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866872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542774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106987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50545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4773908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198154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33996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713235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67738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369999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5058590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204298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174484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180539"/>
                  </a:ext>
                </a:extLst>
              </a:tr>
              <a:tr h="250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78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Правила группы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4A88CBF-F60F-483F-87BB-1B5EBD893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34570"/>
              </p:ext>
            </p:extLst>
          </p:nvPr>
        </p:nvGraphicFramePr>
        <p:xfrm>
          <a:off x="999065" y="2033697"/>
          <a:ext cx="9590675" cy="4030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23">
                  <a:extLst>
                    <a:ext uri="{9D8B030D-6E8A-4147-A177-3AD203B41FA5}">
                      <a16:colId xmlns:a16="http://schemas.microsoft.com/office/drawing/2014/main" val="1116543418"/>
                    </a:ext>
                  </a:extLst>
                </a:gridCol>
                <a:gridCol w="3410931">
                  <a:extLst>
                    <a:ext uri="{9D8B030D-6E8A-4147-A177-3AD203B41FA5}">
                      <a16:colId xmlns:a16="http://schemas.microsoft.com/office/drawing/2014/main" val="407955890"/>
                    </a:ext>
                  </a:extLst>
                </a:gridCol>
                <a:gridCol w="2414197">
                  <a:extLst>
                    <a:ext uri="{9D8B030D-6E8A-4147-A177-3AD203B41FA5}">
                      <a16:colId xmlns:a16="http://schemas.microsoft.com/office/drawing/2014/main" val="1800555589"/>
                    </a:ext>
                  </a:extLst>
                </a:gridCol>
                <a:gridCol w="2947124">
                  <a:extLst>
                    <a:ext uri="{9D8B030D-6E8A-4147-A177-3AD203B41FA5}">
                      <a16:colId xmlns:a16="http://schemas.microsoft.com/office/drawing/2014/main" val="3193124765"/>
                    </a:ext>
                  </a:extLst>
                </a:gridCol>
              </a:tblGrid>
              <a:tr h="412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Правило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Принимается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принимается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910010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140118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166036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902245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53497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64613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129489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641280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135815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766585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6647743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596040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028063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804401"/>
                  </a:ext>
                </a:extLst>
              </a:tr>
              <a:tr h="258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06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Контрагенты - эффекты</a:t>
            </a:r>
          </a:p>
        </p:txBody>
      </p:sp>
    </p:spTree>
    <p:extLst>
      <p:ext uri="{BB962C8B-B14F-4D97-AF65-F5344CB8AC3E}">
        <p14:creationId xmlns:p14="http://schemas.microsoft.com/office/powerpoint/2010/main" val="1482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Образ Будущего 2035</a:t>
            </a:r>
          </a:p>
        </p:txBody>
      </p:sp>
    </p:spTree>
    <p:extLst>
      <p:ext uri="{BB962C8B-B14F-4D97-AF65-F5344CB8AC3E}">
        <p14:creationId xmlns:p14="http://schemas.microsoft.com/office/powerpoint/2010/main" val="19548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rgbClr val="002060"/>
                </a:solidFill>
              </a:rPr>
              <a:t>Реестр инициатив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696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45694" cy="111672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val="36012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36900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: «Медико-социальное страхование. Экономика здравоохранения»</a:t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№3: </a:t>
            </a:r>
            <a:r>
              <a:rPr lang="ru-RU" dirty="0">
                <a:solidFill>
                  <a:srgbClr val="002060"/>
                </a:solidFill>
              </a:rPr>
              <a:t>«Место и роль фондов обязательного медицинского страхования и страховых медицинских организаций (СМО) в организации медицинского обеспечения граждан. Участие граждан в экономических отношениях в системе медико-социального страхования»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17953-1B0B-4AE2-A3BB-0F3A247A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0744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dirty="0"/>
              <a:t>Состав группы: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4B527D-9D8E-45C8-9DD9-7B71DA3E3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202900"/>
              </p:ext>
            </p:extLst>
          </p:nvPr>
        </p:nvGraphicFramePr>
        <p:xfrm>
          <a:off x="677334" y="754927"/>
          <a:ext cx="9811264" cy="5953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011">
                  <a:extLst>
                    <a:ext uri="{9D8B030D-6E8A-4147-A177-3AD203B41FA5}">
                      <a16:colId xmlns:a16="http://schemas.microsoft.com/office/drawing/2014/main" val="1607397386"/>
                    </a:ext>
                  </a:extLst>
                </a:gridCol>
                <a:gridCol w="4300109">
                  <a:extLst>
                    <a:ext uri="{9D8B030D-6E8A-4147-A177-3AD203B41FA5}">
                      <a16:colId xmlns:a16="http://schemas.microsoft.com/office/drawing/2014/main" val="3864354729"/>
                    </a:ext>
                  </a:extLst>
                </a:gridCol>
                <a:gridCol w="2453072">
                  <a:extLst>
                    <a:ext uri="{9D8B030D-6E8A-4147-A177-3AD203B41FA5}">
                      <a16:colId xmlns:a16="http://schemas.microsoft.com/office/drawing/2014/main" val="4124202129"/>
                    </a:ext>
                  </a:extLst>
                </a:gridCol>
                <a:gridCol w="2453072">
                  <a:extLst>
                    <a:ext uri="{9D8B030D-6E8A-4147-A177-3AD203B41FA5}">
                      <a16:colId xmlns:a16="http://schemas.microsoft.com/office/drawing/2014/main" val="2409639226"/>
                    </a:ext>
                  </a:extLst>
                </a:gridCol>
              </a:tblGrid>
              <a:tr h="270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Е-майл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8960185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Плотницкий Владимир</a:t>
                      </a:r>
                      <a:r>
                        <a:rPr lang="ru-RU" sz="1400" baseline="0" dirty="0" smtClean="0">
                          <a:effectLst/>
                        </a:rPr>
                        <a:t> Алексеевич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501526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Шишкин Дмитрий 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847146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Альмендеев</a:t>
                      </a:r>
                      <a:r>
                        <a:rPr lang="ru-RU" sz="1400" dirty="0" smtClean="0">
                          <a:effectLst/>
                        </a:rPr>
                        <a:t> Олег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699648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Плехов</a:t>
                      </a:r>
                      <a:r>
                        <a:rPr lang="ru-RU" sz="1400" dirty="0" smtClean="0">
                          <a:effectLst/>
                        </a:rPr>
                        <a:t> Сергей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879959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Романенко Людмила Григорьевна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815195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Кузнецов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Дмитрий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605911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Тарасова Наталья</a:t>
                      </a:r>
                      <a:r>
                        <a:rPr lang="ru-RU" sz="1400" baseline="0" dirty="0" smtClean="0">
                          <a:effectLst/>
                        </a:rPr>
                        <a:t> Сергеевна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580774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Рыжаков Андрей Дмитриевич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6138643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Гасаненко Людмила Николаевна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891837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Кагарманова</a:t>
                      </a:r>
                      <a:r>
                        <a:rPr lang="ru-RU" sz="1400" dirty="0" smtClean="0">
                          <a:effectLst/>
                        </a:rPr>
                        <a:t> Татьяна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405736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Попович Виктор Константинович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8170514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Старченко Алексей Анатольевич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276312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Третьякова Елена Николаевна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524961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Курбатова Наталья</a:t>
                      </a:r>
                      <a:r>
                        <a:rPr lang="ru-RU" sz="1400" baseline="0" dirty="0" smtClean="0">
                          <a:effectLst/>
                        </a:rPr>
                        <a:t> Анатольевна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876477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Погребная Ирина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45407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Бабарыкина</a:t>
                      </a: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Светлана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802589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Карнаухов Евгений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876954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Гергесов</a:t>
                      </a: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Илья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452526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Трунин</a:t>
                      </a: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Дмитрий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803821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Ванюшина Любовь</a:t>
                      </a:r>
                      <a:r>
                        <a:rPr lang="ru-RU" sz="14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Павловна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956322"/>
                  </a:ext>
                </a:extLst>
              </a:tr>
              <a:tr h="270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Гришин Владимир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84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C071D-5DAF-4C45-AD61-85BF51B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88590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: «Медико-социальное страхование. Экономика здравоохранения»</a:t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C0757-0E8D-465E-A44C-20C8BE02D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32786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ЗАДАЧИ ПЕРВОГО ДНЯ СЕССИИ:</a:t>
            </a:r>
          </a:p>
          <a:p>
            <a:r>
              <a:rPr lang="ru-RU" dirty="0"/>
              <a:t>Мы ответим на актуальные вопросы и придем к общему видению совместного будущего , сверим основные шаги в его достижении, измерим собственный потенциал и определим преодолеваемые барьеры .</a:t>
            </a:r>
          </a:p>
          <a:p>
            <a:r>
              <a:rPr lang="ru-RU" dirty="0"/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 В конце первого дня на пленарном заседании-Смотре экспертам, выбранным рейтингом из самих участников тематических групп, представляются презентации работы группы  первого дня. </a:t>
            </a:r>
          </a:p>
        </p:txBody>
      </p:sp>
    </p:spTree>
    <p:extLst>
      <p:ext uri="{BB962C8B-B14F-4D97-AF65-F5344CB8AC3E}">
        <p14:creationId xmlns:p14="http://schemas.microsoft.com/office/powerpoint/2010/main" val="8933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1317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07133"/>
            <a:ext cx="10145694" cy="75621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B9E3922-292E-4130-BA23-36AD57AE8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72793"/>
              </p:ext>
            </p:extLst>
          </p:nvPr>
        </p:nvGraphicFramePr>
        <p:xfrm>
          <a:off x="416689" y="561886"/>
          <a:ext cx="11584844" cy="813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51">
                  <a:extLst>
                    <a:ext uri="{9D8B030D-6E8A-4147-A177-3AD203B41FA5}">
                      <a16:colId xmlns:a16="http://schemas.microsoft.com/office/drawing/2014/main" val="1851426367"/>
                    </a:ext>
                  </a:extLst>
                </a:gridCol>
                <a:gridCol w="5221430">
                  <a:extLst>
                    <a:ext uri="{9D8B030D-6E8A-4147-A177-3AD203B41FA5}">
                      <a16:colId xmlns:a16="http://schemas.microsoft.com/office/drawing/2014/main" val="422269666"/>
                    </a:ext>
                  </a:extLst>
                </a:gridCol>
                <a:gridCol w="4479045">
                  <a:extLst>
                    <a:ext uri="{9D8B030D-6E8A-4147-A177-3AD203B41FA5}">
                      <a16:colId xmlns:a16="http://schemas.microsoft.com/office/drawing/2014/main" val="2197029220"/>
                    </a:ext>
                  </a:extLst>
                </a:gridCol>
                <a:gridCol w="1371118">
                  <a:extLst>
                    <a:ext uri="{9D8B030D-6E8A-4147-A177-3AD203B41FA5}">
                      <a16:colId xmlns:a16="http://schemas.microsoft.com/office/drawing/2014/main" val="2118546113"/>
                    </a:ext>
                  </a:extLst>
                </a:gridCol>
              </a:tblGrid>
              <a:tr h="27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НН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НБ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Рейтинг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91102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Неэффективная трата средств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ОМС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Отсутствие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посредников</a:t>
                      </a: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1=1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730634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Нет законодательно закрепленного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определения врачебной ошибки 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Введение законодательной нормы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«Врачебной ошибки» и системы ее определения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2=2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19836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Недостаточное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в одних и избыточное в других финансирование процесса оказания медицинской помощи в том числе и в различных регионах страны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Введение единых тарифов ОМС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5254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Недостаточное оказание медицинским персоналом медицинской помощи в силу низкого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уровня ряда врачей и профессионального выгорания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Введение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сертификации медицинского персонала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2=2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270236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Недостаточное финансирование заявленного объема госгарантий в оказании б/п медпомощи.  Программа госгарантий </a:t>
                      </a:r>
                      <a:r>
                        <a:rPr lang="ru-RU" dirty="0" err="1" smtClean="0"/>
                        <a:t>неконкретизирована</a:t>
                      </a:r>
                      <a:r>
                        <a:rPr lang="ru-RU" dirty="0" smtClean="0"/>
                        <a:t>, граждане не понимает, что гарантируется бесплатно. Недостаточное финансирование лечебных учреждений по обеспечению деятельности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Достаточное обеспечение заявленных объема госгарантий б/п объема медпомощи;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Введение механизма </a:t>
                      </a:r>
                      <a:r>
                        <a:rPr lang="ru-RU" dirty="0" err="1" smtClean="0"/>
                        <a:t>соплатежей</a:t>
                      </a:r>
                      <a:r>
                        <a:rPr lang="ru-RU" dirty="0" smtClean="0"/>
                        <a:t> для отдельных категорий граждан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Сокращение объявленного объема госгарантий до достаточности их обеспечения имеющимися средствами. </a:t>
                      </a:r>
                      <a:r>
                        <a:rPr lang="ru-RU" dirty="0" smtClean="0"/>
                        <a:t> Конкретизирована программа госгарантий по перечню медицинских услуг и условиям их предоставления населению и сбалансированы с имеющимися финансовыми ресурсами. привести в соответствие объема госгарантий финансовому обеспечению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333333233313213=36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148361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Отсутствие заинтересованности в максимальной эффективности использования средств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системы ОМС со стороны каждого субъектов и участников системы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Максимальная заинтересованность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1111312=10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09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1317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07133"/>
            <a:ext cx="10145694" cy="75621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B9E3922-292E-4130-BA23-36AD57AE8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72887"/>
              </p:ext>
            </p:extLst>
          </p:nvPr>
        </p:nvGraphicFramePr>
        <p:xfrm>
          <a:off x="123378" y="-233806"/>
          <a:ext cx="11584844" cy="8022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51">
                  <a:extLst>
                    <a:ext uri="{9D8B030D-6E8A-4147-A177-3AD203B41FA5}">
                      <a16:colId xmlns:a16="http://schemas.microsoft.com/office/drawing/2014/main" val="1851426367"/>
                    </a:ext>
                  </a:extLst>
                </a:gridCol>
                <a:gridCol w="4876736">
                  <a:extLst>
                    <a:ext uri="{9D8B030D-6E8A-4147-A177-3AD203B41FA5}">
                      <a16:colId xmlns:a16="http://schemas.microsoft.com/office/drawing/2014/main" val="422269666"/>
                    </a:ext>
                  </a:extLst>
                </a:gridCol>
                <a:gridCol w="5335929">
                  <a:extLst>
                    <a:ext uri="{9D8B030D-6E8A-4147-A177-3AD203B41FA5}">
                      <a16:colId xmlns:a16="http://schemas.microsoft.com/office/drawing/2014/main" val="2197029220"/>
                    </a:ext>
                  </a:extLst>
                </a:gridCol>
                <a:gridCol w="858928">
                  <a:extLst>
                    <a:ext uri="{9D8B030D-6E8A-4147-A177-3AD203B41FA5}">
                      <a16:colId xmlns:a16="http://schemas.microsoft.com/office/drawing/2014/main" val="2118546113"/>
                    </a:ext>
                  </a:extLst>
                </a:gridCol>
              </a:tblGrid>
              <a:tr h="27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НН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НБ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Рейтинг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91102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системе ОМС – проблема в непрозрачности, недостоверности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публикуемых данных и в противодействии чиновников на местах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прозрачности, понятности принципов вступления территориальных ОМС,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Ежегодный отчете  ОМС  публикуются данные в денежном выражении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2=2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730634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2018 г. Заканчивается льгота для малого бизнеса по страховым взносам (ст. 427 п.1) НК РФ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Льгота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сохранена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19836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 культура забота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здоровье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Ответственное отношение к себе, своему здоровью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148361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Основной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источник финансирования это ОМС. Отсутствие регламента расчета затрат в системе ОМС для разных регионов. Тарифы занижены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регламента расчета затрат в системе ОМС для разных регионов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663590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Законодательные полномочия страховых компаний и механизмы их реализации не соответствуют ожиданиям и требованиям, которые предъявляются СМО в настоящее время. Дисбаланс между обязательствами, полномочиями, ресурсами и ответственностью участников системы ОМС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Четко сформулированы полномочия и функции СМО, приоритетные для населения и государства и разработаны понятные механизмы их реализации. Сбалансированное состояние. В котором обязательства участников обеспечены необходимыми ресурсами и они несут ответственность за то, что находится в зоне их контроля и соразмерны последствиям своих действий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212323=14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93745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ru-RU" sz="1200" kern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Отсутствие законом предусмотренного права или обязанностей СМО досудебного возмещения материального и морального вреда при оказании медпомощи</a:t>
                      </a:r>
                      <a:endParaRPr lang="ru-RU" sz="1200" kern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Введение нормы закона о права или обязанностях СМО досудебного возмещения материального и морального вреда при оказании медпомощи, что приведет к снижению числа уголовных дел в отношении врачей и углубит гражданские правоотношения в здравоохранении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23=5</a:t>
                      </a:r>
                      <a:endParaRPr lang="ru-RU" sz="1200" kern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778128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Децентрализация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системы ОМС: </a:t>
                      </a:r>
                      <a:r>
                        <a:rPr lang="ru-RU" sz="1200" baseline="0" dirty="0" err="1" smtClean="0">
                          <a:effectLst/>
                          <a:latin typeface="Trebuchet MS" panose="020B0603020202020204" pitchFamily="34" charset="0"/>
                        </a:rPr>
                        <a:t>терфонды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ОМС подчинены исполнительной власти субъектов РФ.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единых подходов к порядку формирования и сдаче отчетности, территориальные фонды воспринимают как рекомендации, а не обязательные требования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Введение норм и законом о преобразовании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фондов ОМС в территориальные управления федерального фонда.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Вертикальное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подчинение </a:t>
                      </a:r>
                      <a:r>
                        <a:rPr lang="ru-RU" sz="1200" baseline="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терфондов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федеральному фонду</a:t>
                      </a:r>
                      <a:endParaRPr lang="ru-RU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1112=5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568171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Навязывание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 платных услуг в </a:t>
                      </a:r>
                      <a:r>
                        <a:rPr lang="ru-RU" sz="1200" baseline="0" dirty="0" err="1" smtClean="0">
                          <a:effectLst/>
                          <a:latin typeface="Trebuchet MS" panose="020B0603020202020204" pitchFamily="34" charset="0"/>
                        </a:rPr>
                        <a:t>госмед.организациях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</a:rPr>
                        <a:t>, 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Законодательный запрет на оказание платных услуг в ГМО</a:t>
                      </a:r>
                      <a:endParaRPr lang="ru-RU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5"/>
                          </a:solidFill>
                          <a:effectLst/>
                          <a:latin typeface="Trebuchet MS" panose="020B0603020202020204" pitchFamily="34" charset="0"/>
                        </a:rPr>
                        <a:t>1=1</a:t>
                      </a:r>
                      <a:endParaRPr lang="ru-RU" sz="1200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337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1317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07133"/>
            <a:ext cx="10145694" cy="75621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Нормы настоящего – нормы будущего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B9E3922-292E-4130-BA23-36AD57AE8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597876"/>
              </p:ext>
            </p:extLst>
          </p:nvPr>
        </p:nvGraphicFramePr>
        <p:xfrm>
          <a:off x="416689" y="561886"/>
          <a:ext cx="11584844" cy="7470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51">
                  <a:extLst>
                    <a:ext uri="{9D8B030D-6E8A-4147-A177-3AD203B41FA5}">
                      <a16:colId xmlns:a16="http://schemas.microsoft.com/office/drawing/2014/main" val="1851426367"/>
                    </a:ext>
                  </a:extLst>
                </a:gridCol>
                <a:gridCol w="4973149">
                  <a:extLst>
                    <a:ext uri="{9D8B030D-6E8A-4147-A177-3AD203B41FA5}">
                      <a16:colId xmlns:a16="http://schemas.microsoft.com/office/drawing/2014/main" val="422269666"/>
                    </a:ext>
                  </a:extLst>
                </a:gridCol>
                <a:gridCol w="4930815">
                  <a:extLst>
                    <a:ext uri="{9D8B030D-6E8A-4147-A177-3AD203B41FA5}">
                      <a16:colId xmlns:a16="http://schemas.microsoft.com/office/drawing/2014/main" val="2197029220"/>
                    </a:ext>
                  </a:extLst>
                </a:gridCol>
                <a:gridCol w="1167629">
                  <a:extLst>
                    <a:ext uri="{9D8B030D-6E8A-4147-A177-3AD203B41FA5}">
                      <a16:colId xmlns:a16="http://schemas.microsoft.com/office/drawing/2014/main" val="2118546113"/>
                    </a:ext>
                  </a:extLst>
                </a:gridCol>
              </a:tblGrid>
              <a:tr h="27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НН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НБ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Рейтинг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911029"/>
                  </a:ext>
                </a:extLst>
              </a:tr>
              <a:tr h="1093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Мода ругать страховые компании.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Нормирование экспертной деятельности делает ее менее эффективной</a:t>
                      </a:r>
                      <a:endParaRPr lang="ru-RU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Роль страховой компании оценивается по ее реальным делам.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СМО самостоятельно определяет подход к организации экспертной деятельности, исходя из интересов своих застрахованных</a:t>
                      </a:r>
                      <a:endParaRPr lang="ru-RU" sz="1200" dirty="0" smtClean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0730634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120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персонализованного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подхода к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пациентам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Индивидуальное сопровождение, составление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 здоровья, проведение генетических исследований с рождения. Дифференцированное </a:t>
                      </a:r>
                      <a:r>
                        <a:rPr lang="ru-RU" sz="1200" dirty="0" err="1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подушевое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финансирование в зависимости от групп здоровья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113=5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148361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Финансовая несбалансированность системы ОМС, построение модели изначально не запланировано,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избыточная роль коммерческого сектора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объема рисков (заболеваний  состояний населения) для определения объема ресурсов, размера взносов и платежей, создание системы страхования здоровья (медико-социального страхования)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6635909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Работаем по федеральным стандартам. Если вышел из норма, накладываются санкции страховыми компаниями. СМО не заинтересованы дополнительно платить. 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подход</a:t>
                      </a:r>
                      <a:r>
                        <a:rPr lang="ru-RU" sz="12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лечению. Отмена санкций к медицинским организациям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093745"/>
                  </a:ext>
                </a:extLst>
              </a:tr>
              <a:tr h="27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Недостаточная заинтересованность врача в конечном результате лечения. Отсутствие страховых принципов МС в системе ОМС РФ. Неполная унификация системы ОМС в регионах РФ, недостаточность механизмов эффективность управления системой ОМС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68580" marR="68580" marT="0" marB="0"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Погружение классических страховых принципов в систему. Система ОМС работает на основе рисковой модели страхования в условиях конкретизированной программы государственных гарантий в сфере здравоохранения. построение единой системы ОМС  с общими стандартами обслуживания с учетом факторов страхового риска, передача ответственности за управление частью рисков СМО</a:t>
                      </a:r>
                    </a:p>
                  </a:txBody>
                  <a:tcPr marL="68580" marR="68580" marT="0" marB="0"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2221321212= 18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354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0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6269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29992"/>
            <a:ext cx="10145694" cy="65914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1B9DBEC-C7CA-4802-9965-8FC47B519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80283"/>
              </p:ext>
            </p:extLst>
          </p:nvPr>
        </p:nvGraphicFramePr>
        <p:xfrm>
          <a:off x="350729" y="721804"/>
          <a:ext cx="10930991" cy="6226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701">
                  <a:extLst>
                    <a:ext uri="{9D8B030D-6E8A-4147-A177-3AD203B41FA5}">
                      <a16:colId xmlns:a16="http://schemas.microsoft.com/office/drawing/2014/main" val="1410399860"/>
                    </a:ext>
                  </a:extLst>
                </a:gridCol>
                <a:gridCol w="3088800">
                  <a:extLst>
                    <a:ext uri="{9D8B030D-6E8A-4147-A177-3AD203B41FA5}">
                      <a16:colId xmlns:a16="http://schemas.microsoft.com/office/drawing/2014/main" val="272691451"/>
                    </a:ext>
                  </a:extLst>
                </a:gridCol>
                <a:gridCol w="7098490">
                  <a:extLst>
                    <a:ext uri="{9D8B030D-6E8A-4147-A177-3AD203B41FA5}">
                      <a16:colId xmlns:a16="http://schemas.microsoft.com/office/drawing/2014/main" val="2289194758"/>
                    </a:ext>
                  </a:extLst>
                </a:gridCol>
              </a:tblGrid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Топ НБ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Барьеры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888126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Достаточное обеспечение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заявленного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объема госгарантий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б/п 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медпомощи;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Введение механизма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соплатежей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для отдельных категорий граждан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Сокращение объявленного объема госгарантий до достаточности их обеспечения имеющимися средствами.  Конкретизирована программа госгарантий по перечню медицинских услуг и условиям их предоставления населению и сбалансированы с имеющимися финансовыми ресурсами. привести в соответствие объема госгарантий финансовому обеспечению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02971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079422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625274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208399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763949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326342"/>
                  </a:ext>
                </a:extLst>
              </a:tr>
              <a:tr h="234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234095"/>
                  </a:ext>
                </a:extLst>
              </a:tr>
              <a:tr h="4263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70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3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6269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1676" y="190498"/>
            <a:ext cx="10145694" cy="65445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Барьеры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1B9DBEC-C7CA-4802-9965-8FC47B519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85244"/>
              </p:ext>
            </p:extLst>
          </p:nvPr>
        </p:nvGraphicFramePr>
        <p:xfrm>
          <a:off x="307427" y="844952"/>
          <a:ext cx="10515601" cy="705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440">
                  <a:extLst>
                    <a:ext uri="{9D8B030D-6E8A-4147-A177-3AD203B41FA5}">
                      <a16:colId xmlns:a16="http://schemas.microsoft.com/office/drawing/2014/main" val="1410399860"/>
                    </a:ext>
                  </a:extLst>
                </a:gridCol>
                <a:gridCol w="2971422">
                  <a:extLst>
                    <a:ext uri="{9D8B030D-6E8A-4147-A177-3AD203B41FA5}">
                      <a16:colId xmlns:a16="http://schemas.microsoft.com/office/drawing/2014/main" val="272691451"/>
                    </a:ext>
                  </a:extLst>
                </a:gridCol>
                <a:gridCol w="6828739">
                  <a:extLst>
                    <a:ext uri="{9D8B030D-6E8A-4147-A177-3AD203B41FA5}">
                      <a16:colId xmlns:a16="http://schemas.microsoft.com/office/drawing/2014/main" val="2289194758"/>
                    </a:ext>
                  </a:extLst>
                </a:gridCol>
              </a:tblGrid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Топ НБ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Барьеры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888126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/>
                        <a:t>Погружение классических страховых принципов в систему. Система ОМС работает на основе рисковой модели страхования в условиях конкретизированной программы государственных гарантий в сфере здравоохранения. построение единой системы ОМС  с общими стандартами обслуживания с учетом факторов страхового риска, передача ответственности за управление частью рисков СМО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02971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07942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62527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20839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7639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3263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23409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705171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26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</TotalTime>
  <Words>640</Words>
  <Application>Microsoft Office PowerPoint</Application>
  <PresentationFormat>Широкоэкранный</PresentationFormat>
  <Paragraphs>403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Стратегическая Сессия : «Медико-социальное страхование. Экономика здравоохранения»   Группа №3: «Место и роль фондов обязательного медицинского страхования и страховых медицинских организаций (СМО) в организации медицинского обеспечения граждан. Участие граждан в экономических отношениях в системе медико-социального страхования»</vt:lpstr>
      <vt:lpstr>Состав группы:</vt:lpstr>
      <vt:lpstr>Стратегическая Сессия : «Медико-социальное страхование. Экономика здравоохранения» </vt:lpstr>
      <vt:lpstr>Нормы настоящего – нормы будущего</vt:lpstr>
      <vt:lpstr>Нормы настоящего – нормы будущего</vt:lpstr>
      <vt:lpstr>Нормы настоящего – нормы будущего</vt:lpstr>
      <vt:lpstr>Барьеры</vt:lpstr>
      <vt:lpstr>Барьеры</vt:lpstr>
      <vt:lpstr>Барьеры</vt:lpstr>
      <vt:lpstr>Миссия группы</vt:lpstr>
      <vt:lpstr>Личные миссии членов группы</vt:lpstr>
      <vt:lpstr>Правила группы</vt:lpstr>
      <vt:lpstr>Контрагенты - эффекты</vt:lpstr>
      <vt:lpstr>Образ Будущего 2035</vt:lpstr>
      <vt:lpstr>Реестр инициатив</vt:lpstr>
      <vt:lpstr>Дорожная Карта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Для Конференции</cp:lastModifiedBy>
  <cp:revision>75</cp:revision>
  <cp:lastPrinted>2018-06-26T11:38:49Z</cp:lastPrinted>
  <dcterms:created xsi:type="dcterms:W3CDTF">2018-05-22T16:45:48Z</dcterms:created>
  <dcterms:modified xsi:type="dcterms:W3CDTF">2018-06-26T12:57:53Z</dcterms:modified>
</cp:coreProperties>
</file>